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6"/>
  </p:notesMasterIdLst>
  <p:handoutMasterIdLst>
    <p:handoutMasterId r:id="rId97"/>
  </p:handoutMasterIdLst>
  <p:sldIdLst>
    <p:sldId id="414" r:id="rId2"/>
    <p:sldId id="1081" r:id="rId3"/>
    <p:sldId id="1220" r:id="rId4"/>
    <p:sldId id="1221" r:id="rId5"/>
    <p:sldId id="1222" r:id="rId6"/>
    <p:sldId id="1223" r:id="rId7"/>
    <p:sldId id="1229" r:id="rId8"/>
    <p:sldId id="1230" r:id="rId9"/>
    <p:sldId id="1224" r:id="rId10"/>
    <p:sldId id="1225" r:id="rId11"/>
    <p:sldId id="1226" r:id="rId12"/>
    <p:sldId id="1227" r:id="rId13"/>
    <p:sldId id="1228" r:id="rId14"/>
    <p:sldId id="1219" r:id="rId15"/>
    <p:sldId id="1231" r:id="rId16"/>
    <p:sldId id="1232" r:id="rId17"/>
    <p:sldId id="1211" r:id="rId18"/>
    <p:sldId id="1233" r:id="rId19"/>
    <p:sldId id="1234" r:id="rId20"/>
    <p:sldId id="1235" r:id="rId21"/>
    <p:sldId id="1236" r:id="rId22"/>
    <p:sldId id="1237" r:id="rId23"/>
    <p:sldId id="1238" r:id="rId24"/>
    <p:sldId id="1240" r:id="rId25"/>
    <p:sldId id="1239" r:id="rId26"/>
    <p:sldId id="1241" r:id="rId27"/>
    <p:sldId id="1212" r:id="rId28"/>
    <p:sldId id="1213" r:id="rId29"/>
    <p:sldId id="1214" r:id="rId30"/>
    <p:sldId id="1215" r:id="rId31"/>
    <p:sldId id="1216" r:id="rId32"/>
    <p:sldId id="1217" r:id="rId33"/>
    <p:sldId id="1218" r:id="rId34"/>
    <p:sldId id="1084" r:id="rId35"/>
    <p:sldId id="1085" r:id="rId36"/>
    <p:sldId id="1086" r:id="rId37"/>
    <p:sldId id="1026" r:id="rId38"/>
    <p:sldId id="1048" r:id="rId39"/>
    <p:sldId id="1087" r:id="rId40"/>
    <p:sldId id="1088" r:id="rId41"/>
    <p:sldId id="1089" r:id="rId42"/>
    <p:sldId id="1090" r:id="rId43"/>
    <p:sldId id="1091" r:id="rId44"/>
    <p:sldId id="1092" r:id="rId45"/>
    <p:sldId id="1093" r:id="rId46"/>
    <p:sldId id="1094" r:id="rId47"/>
    <p:sldId id="1095" r:id="rId48"/>
    <p:sldId id="1096" r:id="rId49"/>
    <p:sldId id="1097" r:id="rId50"/>
    <p:sldId id="1101" r:id="rId51"/>
    <p:sldId id="1107" r:id="rId52"/>
    <p:sldId id="1102" r:id="rId53"/>
    <p:sldId id="1104" r:id="rId54"/>
    <p:sldId id="1105" r:id="rId55"/>
    <p:sldId id="1103" r:id="rId56"/>
    <p:sldId id="1106" r:id="rId57"/>
    <p:sldId id="1209" r:id="rId58"/>
    <p:sldId id="977" r:id="rId59"/>
    <p:sldId id="1140" r:id="rId60"/>
    <p:sldId id="1167" r:id="rId61"/>
    <p:sldId id="887" r:id="rId62"/>
    <p:sldId id="1162" r:id="rId63"/>
    <p:sldId id="1171" r:id="rId64"/>
    <p:sldId id="1172" r:id="rId65"/>
    <p:sldId id="1173" r:id="rId66"/>
    <p:sldId id="1069" r:id="rId67"/>
    <p:sldId id="1174" r:id="rId68"/>
    <p:sldId id="1206" r:id="rId69"/>
    <p:sldId id="1207" r:id="rId70"/>
    <p:sldId id="1063" r:id="rId71"/>
    <p:sldId id="1066" r:id="rId72"/>
    <p:sldId id="1067" r:id="rId73"/>
    <p:sldId id="1072" r:id="rId74"/>
    <p:sldId id="1180" r:id="rId75"/>
    <p:sldId id="1182" r:id="rId76"/>
    <p:sldId id="1181" r:id="rId77"/>
    <p:sldId id="1073" r:id="rId78"/>
    <p:sldId id="1074" r:id="rId79"/>
    <p:sldId id="1076" r:id="rId80"/>
    <p:sldId id="1080" r:id="rId81"/>
    <p:sldId id="1079" r:id="rId82"/>
    <p:sldId id="1202" r:id="rId83"/>
    <p:sldId id="1017" r:id="rId84"/>
    <p:sldId id="1191" r:id="rId85"/>
    <p:sldId id="1018" r:id="rId86"/>
    <p:sldId id="1019" r:id="rId87"/>
    <p:sldId id="1020" r:id="rId88"/>
    <p:sldId id="1030" r:id="rId89"/>
    <p:sldId id="1031" r:id="rId90"/>
    <p:sldId id="1033" r:id="rId91"/>
    <p:sldId id="1032" r:id="rId92"/>
    <p:sldId id="1177" r:id="rId93"/>
    <p:sldId id="1178" r:id="rId94"/>
    <p:sldId id="120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432FF"/>
    <a:srgbClr val="945200"/>
    <a:srgbClr val="011893"/>
    <a:srgbClr val="FF703B"/>
    <a:srgbClr val="0096FF"/>
    <a:srgbClr val="FF40FF"/>
    <a:srgbClr val="4E8F00"/>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3"/>
    <p:restoredTop sz="93380"/>
  </p:normalViewPr>
  <p:slideViewPr>
    <p:cSldViewPr snapToGrid="0" snapToObjects="1">
      <p:cViewPr varScale="1">
        <p:scale>
          <a:sx n="84" d="100"/>
          <a:sy n="84" d="100"/>
        </p:scale>
        <p:origin x="184" y="8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1" d="100"/>
          <a:sy n="81"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932D7800-62D3-674A-BC2F-3A0595640C03}"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AAA31F7A-3CE0-E34F-B071-E38AC237DA93}" type="presOf" srcId="{668C8A5A-782B-3F42-B50B-2116AB36AF11}" destId="{4BF841D1-17BD-4E49-96AA-50252F8BA065}"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0BB26F8D-E9BF-0E48-A3B2-C162A621B23F}" type="presOf" srcId="{C30E4384-A633-FC4B-99BD-70E386398CE8}" destId="{87FC025A-5ED0-4941-8231-E4CCD3076FA1}" srcOrd="0" destOrd="0" presId="urn:microsoft.com/office/officeart/2005/8/layout/hierarchy4"/>
    <dgm:cxn modelId="{FB520694-2876-D34D-B564-F4D852C166E5}" type="presOf" srcId="{44FB4D3C-A0BF-DB4C-96D1-8812002BDFD6}" destId="{0384EBE0-CC62-AF4E-8130-969AC4D2E79B}" srcOrd="0" destOrd="0" presId="urn:microsoft.com/office/officeart/2005/8/layout/hierarchy4"/>
    <dgm:cxn modelId="{CFA36495-B394-1D45-BFFD-791512FFB2E4}" type="presOf" srcId="{67459782-34B8-914B-A88D-31C846B16485}" destId="{5B55CF9A-D8A5-1848-8B93-A908C3E2E610}"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C5B4DDAC-B418-7C4E-ADF2-F942EE1833A6}" type="presOf" srcId="{B4E40FBD-3683-AE47-B505-3AF6FF9FD0EE}" destId="{613FDF2F-EE1D-A14B-ABC4-A0903BFB7B0C}" srcOrd="0" destOrd="0" presId="urn:microsoft.com/office/officeart/2005/8/layout/hierarchy4"/>
    <dgm:cxn modelId="{225CF5B1-0DC0-B849-BB97-BB9B6AB41206}" type="presOf" srcId="{92CA3033-7E10-5D49-BAEA-5E15AC449AF5}" destId="{983E71A9-7204-EF4C-B757-7DF35ACF9FFD}" srcOrd="0" destOrd="0" presId="urn:microsoft.com/office/officeart/2005/8/layout/hierarchy4"/>
    <dgm:cxn modelId="{10DF91C2-0B8B-1846-ACBA-D06C5CBD8C72}" type="presOf" srcId="{6D5A11CB-BB71-BB4A-9B33-C27DE22CE336}" destId="{C2890550-0B94-0E47-895B-B726A0B1AF89}" srcOrd="0" destOrd="0" presId="urn:microsoft.com/office/officeart/2005/8/layout/hierarchy4"/>
    <dgm:cxn modelId="{4133DEC5-34E0-204A-BEAE-C6840A7DDCAF}" type="presOf" srcId="{6D7B9515-804C-4148-9258-6D0427B49D04}" destId="{89E897D7-6C68-7B46-B7A9-F38C5A45FF24}" srcOrd="0" destOrd="0" presId="urn:microsoft.com/office/officeart/2005/8/layout/hierarchy4"/>
    <dgm:cxn modelId="{2E2F3FC6-0DC8-5F4B-9429-B976F0CC1E57}" type="presOf" srcId="{FDB39E3C-FDA1-D54F-A457-40FBEC185525}" destId="{409668FE-94A0-804D-BDA3-9A68191F4A02}"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480618EE-D131-174A-9C5F-2A674E770A28}" srcId="{92CA3033-7E10-5D49-BAEA-5E15AC449AF5}" destId="{FDB39E3C-FDA1-D54F-A457-40FBEC185525}" srcOrd="0" destOrd="0" parTransId="{F2CB5F79-E0A9-AF44-85B3-C63730E07BF1}" sibTransId="{68BB825B-0C6C-3B43-BFDB-0EC117F00A15}"/>
    <dgm:cxn modelId="{0F86AEF5-B7C2-674E-8647-773F8857233A}" type="presOf" srcId="{441C6F57-B6D5-984E-906B-B17A459E41C5}" destId="{9E68BC77-F016-C64C-8778-D5C3B8A24223}"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ED3B61FE-3F19-9047-9B99-F4479AF32974}" type="presOf" srcId="{7E1B5D0B-7F97-9D40-B3D7-37D8C05D746E}" destId="{46C57D53-70E0-F749-B30E-BAE4DC530EBB}" srcOrd="0" destOrd="0" presId="urn:microsoft.com/office/officeart/2005/8/layout/hierarchy4"/>
    <dgm:cxn modelId="{5D6649B3-AD11-0E44-A4A7-48AD22656838}" type="presParOf" srcId="{983E71A9-7204-EF4C-B757-7DF35ACF9FFD}" destId="{3B225D73-810D-D143-A1E4-8C932F338318}" srcOrd="0" destOrd="0" presId="urn:microsoft.com/office/officeart/2005/8/layout/hierarchy4"/>
    <dgm:cxn modelId="{0F4C10F2-EC5F-AB49-844A-DEF5C1294BD4}" type="presParOf" srcId="{3B225D73-810D-D143-A1E4-8C932F338318}" destId="{409668FE-94A0-804D-BDA3-9A68191F4A02}" srcOrd="0" destOrd="0" presId="urn:microsoft.com/office/officeart/2005/8/layout/hierarchy4"/>
    <dgm:cxn modelId="{38F19B44-5309-284F-932C-2962611CA805}" type="presParOf" srcId="{3B225D73-810D-D143-A1E4-8C932F338318}" destId="{83C1FEEF-22A8-9646-9A8B-140D58D2A5CA}" srcOrd="1" destOrd="0" presId="urn:microsoft.com/office/officeart/2005/8/layout/hierarchy4"/>
    <dgm:cxn modelId="{54CB26C7-556B-104F-80D7-34DA5436EB83}" type="presParOf" srcId="{3B225D73-810D-D143-A1E4-8C932F338318}" destId="{8D343D71-ACA8-D447-B069-067A43BA4C69}" srcOrd="2" destOrd="0" presId="urn:microsoft.com/office/officeart/2005/8/layout/hierarchy4"/>
    <dgm:cxn modelId="{641FAC33-56B9-FA48-9D5C-6C34F84204AF}" type="presParOf" srcId="{8D343D71-ACA8-D447-B069-067A43BA4C69}" destId="{21340AEB-9D06-424A-A206-979354486AC5}" srcOrd="0" destOrd="0" presId="urn:microsoft.com/office/officeart/2005/8/layout/hierarchy4"/>
    <dgm:cxn modelId="{4C32317F-5305-B14E-84BF-9D7EB233B2EA}" type="presParOf" srcId="{21340AEB-9D06-424A-A206-979354486AC5}" destId="{069D6C21-FD72-864D-A3AA-08A444D0ED4D}" srcOrd="0" destOrd="0" presId="urn:microsoft.com/office/officeart/2005/8/layout/hierarchy4"/>
    <dgm:cxn modelId="{70695C80-28AA-7E49-AD55-9CEB2C1A2C6F}" type="presParOf" srcId="{21340AEB-9D06-424A-A206-979354486AC5}" destId="{36E55A28-B6C9-A348-801E-22F6817B8672}" srcOrd="1" destOrd="0" presId="urn:microsoft.com/office/officeart/2005/8/layout/hierarchy4"/>
    <dgm:cxn modelId="{961E2DC6-274C-5342-8988-E47FBF0A092A}" type="presParOf" srcId="{21340AEB-9D06-424A-A206-979354486AC5}" destId="{7A7C5103-7546-AA4D-8551-77797ECBE8ED}" srcOrd="2" destOrd="0" presId="urn:microsoft.com/office/officeart/2005/8/layout/hierarchy4"/>
    <dgm:cxn modelId="{BEA5C9DF-F32E-6B4E-85BF-856A509764C4}" type="presParOf" srcId="{7A7C5103-7546-AA4D-8551-77797ECBE8ED}" destId="{42BE96C6-2ED5-B84C-B400-C6784F6B4F51}" srcOrd="0" destOrd="0" presId="urn:microsoft.com/office/officeart/2005/8/layout/hierarchy4"/>
    <dgm:cxn modelId="{20FEAE7E-9FA5-D84D-9BD1-881A21B832A0}" type="presParOf" srcId="{42BE96C6-2ED5-B84C-B400-C6784F6B4F51}" destId="{5B55CF9A-D8A5-1848-8B93-A908C3E2E610}" srcOrd="0" destOrd="0" presId="urn:microsoft.com/office/officeart/2005/8/layout/hierarchy4"/>
    <dgm:cxn modelId="{7B8E024A-A155-A34F-9D7D-CFB3156BDF69}" type="presParOf" srcId="{42BE96C6-2ED5-B84C-B400-C6784F6B4F51}" destId="{1B628409-76E2-BD4E-AEC7-35C06A286FCE}" srcOrd="1" destOrd="0" presId="urn:microsoft.com/office/officeart/2005/8/layout/hierarchy4"/>
    <dgm:cxn modelId="{9FD284F3-9B54-0446-9B12-BBB4616F24B9}" type="presParOf" srcId="{7A7C5103-7546-AA4D-8551-77797ECBE8ED}" destId="{79B0900E-CAD1-E44A-810D-495624CB2BD1}" srcOrd="1" destOrd="0" presId="urn:microsoft.com/office/officeart/2005/8/layout/hierarchy4"/>
    <dgm:cxn modelId="{B582CB0D-EA56-4247-A6D7-89342938C8B4}" type="presParOf" srcId="{7A7C5103-7546-AA4D-8551-77797ECBE8ED}" destId="{8688A8A8-6D87-3240-868F-FB15175D3798}" srcOrd="2" destOrd="0" presId="urn:microsoft.com/office/officeart/2005/8/layout/hierarchy4"/>
    <dgm:cxn modelId="{26026C99-57A3-FD48-AE93-74336DD491CA}" type="presParOf" srcId="{8688A8A8-6D87-3240-868F-FB15175D3798}" destId="{C2890550-0B94-0E47-895B-B726A0B1AF89}" srcOrd="0" destOrd="0" presId="urn:microsoft.com/office/officeart/2005/8/layout/hierarchy4"/>
    <dgm:cxn modelId="{2A8A66C4-D6E5-8347-A3FA-9A1EFF96E4DA}" type="presParOf" srcId="{8688A8A8-6D87-3240-868F-FB15175D3798}" destId="{D741E082-2AFB-D642-9D49-4664AB8D5627}" srcOrd="1" destOrd="0" presId="urn:microsoft.com/office/officeart/2005/8/layout/hierarchy4"/>
    <dgm:cxn modelId="{BC165F53-5371-CD4D-B1A3-D2F9853B4E54}" type="presParOf" srcId="{7A7C5103-7546-AA4D-8551-77797ECBE8ED}" destId="{44FB0E18-A55E-364C-A6AF-7DE030D4ACCF}" srcOrd="3" destOrd="0" presId="urn:microsoft.com/office/officeart/2005/8/layout/hierarchy4"/>
    <dgm:cxn modelId="{EC745457-93E0-F54A-8CEC-B993B4D7A69A}" type="presParOf" srcId="{7A7C5103-7546-AA4D-8551-77797ECBE8ED}" destId="{97651CA9-5FBB-674A-ABA2-EF9BC9EC02F4}" srcOrd="4" destOrd="0" presId="urn:microsoft.com/office/officeart/2005/8/layout/hierarchy4"/>
    <dgm:cxn modelId="{7DE76E57-B792-5B4A-B557-42B56ABE0746}" type="presParOf" srcId="{97651CA9-5FBB-674A-ABA2-EF9BC9EC02F4}" destId="{613FDF2F-EE1D-A14B-ABC4-A0903BFB7B0C}" srcOrd="0" destOrd="0" presId="urn:microsoft.com/office/officeart/2005/8/layout/hierarchy4"/>
    <dgm:cxn modelId="{A5A7A1E8-90F4-6142-9AAA-405D79690E94}" type="presParOf" srcId="{97651CA9-5FBB-674A-ABA2-EF9BC9EC02F4}" destId="{5F48459D-6DDB-564A-ACC7-95ACEE23D3D7}" srcOrd="1" destOrd="0" presId="urn:microsoft.com/office/officeart/2005/8/layout/hierarchy4"/>
    <dgm:cxn modelId="{D5D3AE56-EEEB-0C47-8D89-9418DF73D6B3}" type="presParOf" srcId="{7A7C5103-7546-AA4D-8551-77797ECBE8ED}" destId="{1CABE042-5B4B-8A41-9245-E7285A44697A}" srcOrd="5" destOrd="0" presId="urn:microsoft.com/office/officeart/2005/8/layout/hierarchy4"/>
    <dgm:cxn modelId="{40905936-C640-024D-A2BF-6013D69C8615}" type="presParOf" srcId="{7A7C5103-7546-AA4D-8551-77797ECBE8ED}" destId="{5C1430F6-FC54-C440-8C0E-496CF561BBAE}" srcOrd="6" destOrd="0" presId="urn:microsoft.com/office/officeart/2005/8/layout/hierarchy4"/>
    <dgm:cxn modelId="{3BD203E2-93E8-DF47-AB86-385F52BC8F1B}" type="presParOf" srcId="{5C1430F6-FC54-C440-8C0E-496CF561BBAE}" destId="{46C57D53-70E0-F749-B30E-BAE4DC530EBB}" srcOrd="0" destOrd="0" presId="urn:microsoft.com/office/officeart/2005/8/layout/hierarchy4"/>
    <dgm:cxn modelId="{930EF9B2-64AD-8248-85CA-74DF14B2B26E}" type="presParOf" srcId="{5C1430F6-FC54-C440-8C0E-496CF561BBAE}" destId="{A2031A02-53CC-CF4A-88C2-3F5E75B36D5E}" srcOrd="1" destOrd="0" presId="urn:microsoft.com/office/officeart/2005/8/layout/hierarchy4"/>
    <dgm:cxn modelId="{92CC0D4A-1260-8244-93F3-5CFD104B9633}" type="presParOf" srcId="{8D343D71-ACA8-D447-B069-067A43BA4C69}" destId="{684193FA-4BFA-D643-89F3-0CA5AE31FA92}" srcOrd="1" destOrd="0" presId="urn:microsoft.com/office/officeart/2005/8/layout/hierarchy4"/>
    <dgm:cxn modelId="{FF446C04-6170-E64E-8C33-D722160CC327}" type="presParOf" srcId="{8D343D71-ACA8-D447-B069-067A43BA4C69}" destId="{AC418A97-0621-124D-B920-89AC99D757AB}" srcOrd="2" destOrd="0" presId="urn:microsoft.com/office/officeart/2005/8/layout/hierarchy4"/>
    <dgm:cxn modelId="{C14E3C7E-05DA-EA48-BC18-6B38EF2B14FA}" type="presParOf" srcId="{AC418A97-0621-124D-B920-89AC99D757AB}" destId="{0384EBE0-CC62-AF4E-8130-969AC4D2E79B}" srcOrd="0" destOrd="0" presId="urn:microsoft.com/office/officeart/2005/8/layout/hierarchy4"/>
    <dgm:cxn modelId="{33602DB9-5EF7-EF4B-B8D5-E824076516D0}" type="presParOf" srcId="{AC418A97-0621-124D-B920-89AC99D757AB}" destId="{D5D02B03-555B-8E4C-862C-0063D573C8E6}" srcOrd="1" destOrd="0" presId="urn:microsoft.com/office/officeart/2005/8/layout/hierarchy4"/>
    <dgm:cxn modelId="{C1BA9988-7A02-7F41-96A0-4196EFDB1551}" type="presParOf" srcId="{AC418A97-0621-124D-B920-89AC99D757AB}" destId="{89AF83C1-4748-4A4D-A471-05FE3C5AB8FF}" srcOrd="2" destOrd="0" presId="urn:microsoft.com/office/officeart/2005/8/layout/hierarchy4"/>
    <dgm:cxn modelId="{8C8AC98D-924F-8B48-BE42-8465C244CCA3}" type="presParOf" srcId="{89AF83C1-4748-4A4D-A471-05FE3C5AB8FF}" destId="{52579345-690F-9B4A-9DF0-A389328167B5}" srcOrd="0" destOrd="0" presId="urn:microsoft.com/office/officeart/2005/8/layout/hierarchy4"/>
    <dgm:cxn modelId="{F7F2D543-ACFE-9546-AED7-3A5BC6021411}" type="presParOf" srcId="{52579345-690F-9B4A-9DF0-A389328167B5}" destId="{9E68BC77-F016-C64C-8778-D5C3B8A24223}" srcOrd="0" destOrd="0" presId="urn:microsoft.com/office/officeart/2005/8/layout/hierarchy4"/>
    <dgm:cxn modelId="{E76E4401-0042-E14A-84E7-A8EC165B0D2D}" type="presParOf" srcId="{52579345-690F-9B4A-9DF0-A389328167B5}" destId="{0F9204F7-BFB5-1E4E-BE8B-8EE4ED2A8360}" srcOrd="1" destOrd="0" presId="urn:microsoft.com/office/officeart/2005/8/layout/hierarchy4"/>
    <dgm:cxn modelId="{A24F30F9-B7E7-E84C-9DA4-1DEF2FAE87CB}" type="presParOf" srcId="{89AF83C1-4748-4A4D-A471-05FE3C5AB8FF}" destId="{CDA7D6B8-AB6E-5A4B-B92F-BD615FA1A96F}" srcOrd="1" destOrd="0" presId="urn:microsoft.com/office/officeart/2005/8/layout/hierarchy4"/>
    <dgm:cxn modelId="{83A8D927-4EEB-954C-B0EA-E8CE0BEE8F54}" type="presParOf" srcId="{89AF83C1-4748-4A4D-A471-05FE3C5AB8FF}" destId="{62707645-A18C-0B46-A894-E20C74FF6E78}" srcOrd="2" destOrd="0" presId="urn:microsoft.com/office/officeart/2005/8/layout/hierarchy4"/>
    <dgm:cxn modelId="{0F09C7DA-8703-DD40-BB0A-BA982EB275CC}" type="presParOf" srcId="{62707645-A18C-0B46-A894-E20C74FF6E78}" destId="{4BF841D1-17BD-4E49-96AA-50252F8BA065}" srcOrd="0" destOrd="0" presId="urn:microsoft.com/office/officeart/2005/8/layout/hierarchy4"/>
    <dgm:cxn modelId="{BE8B0C1C-00CC-E34E-BE91-60144604F65D}" type="presParOf" srcId="{62707645-A18C-0B46-A894-E20C74FF6E78}" destId="{E5E6322F-A39E-B148-9B23-90BF654ECBC4}" srcOrd="1" destOrd="0" presId="urn:microsoft.com/office/officeart/2005/8/layout/hierarchy4"/>
    <dgm:cxn modelId="{E43D6872-C291-1740-848F-AFAAF61E8BEE}" type="presParOf" srcId="{89AF83C1-4748-4A4D-A471-05FE3C5AB8FF}" destId="{5A67D0BD-917C-3D45-9053-C4EA214F3394}" srcOrd="3" destOrd="0" presId="urn:microsoft.com/office/officeart/2005/8/layout/hierarchy4"/>
    <dgm:cxn modelId="{065962D3-E529-824B-A256-7A0BDA41E08F}" type="presParOf" srcId="{89AF83C1-4748-4A4D-A471-05FE3C5AB8FF}" destId="{4D75E9DB-C341-2E4F-B8D2-0F1B48C77A75}" srcOrd="4" destOrd="0" presId="urn:microsoft.com/office/officeart/2005/8/layout/hierarchy4"/>
    <dgm:cxn modelId="{0DA3DA92-CA85-AD42-94F0-D6659EED1D34}" type="presParOf" srcId="{4D75E9DB-C341-2E4F-B8D2-0F1B48C77A75}" destId="{87FC025A-5ED0-4941-8231-E4CCD3076FA1}" srcOrd="0" destOrd="0" presId="urn:microsoft.com/office/officeart/2005/8/layout/hierarchy4"/>
    <dgm:cxn modelId="{5E3BA0E1-19B1-DF43-A9F9-DC139D92749A}" type="presParOf" srcId="{4D75E9DB-C341-2E4F-B8D2-0F1B48C77A75}" destId="{6283022F-B677-0A46-B0D0-FEEC5BCDC75E}" srcOrd="1" destOrd="0" presId="urn:microsoft.com/office/officeart/2005/8/layout/hierarchy4"/>
    <dgm:cxn modelId="{475D3143-8A93-144B-B1AF-450296EA3E52}" type="presParOf" srcId="{89AF83C1-4748-4A4D-A471-05FE3C5AB8FF}" destId="{E2D55FE0-58C8-004E-90A6-D5294F5DB4C4}" srcOrd="5" destOrd="0" presId="urn:microsoft.com/office/officeart/2005/8/layout/hierarchy4"/>
    <dgm:cxn modelId="{B241ED0E-BC57-BC4F-B29B-A9F83E39DADD}" type="presParOf" srcId="{89AF83C1-4748-4A4D-A471-05FE3C5AB8FF}" destId="{ED78D844-48C4-6B43-BD28-C6DE3121DFA7}" srcOrd="6" destOrd="0" presId="urn:microsoft.com/office/officeart/2005/8/layout/hierarchy4"/>
    <dgm:cxn modelId="{D8DE8F92-863F-384F-8063-6DBB8D705293}" type="presParOf" srcId="{ED78D844-48C4-6B43-BD28-C6DE3121DFA7}" destId="{89E897D7-6C68-7B46-B7A9-F38C5A45FF24}" srcOrd="0" destOrd="0" presId="urn:microsoft.com/office/officeart/2005/8/layout/hierarchy4"/>
    <dgm:cxn modelId="{D347BC18-8CE1-8B41-8408-C092913A209A}"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7F9FAD10-C1CA-5A4F-A24B-353EF483706A}" type="presOf" srcId="{67459782-34B8-914B-A88D-31C846B16485}" destId="{5B55CF9A-D8A5-1848-8B93-A908C3E2E610}" srcOrd="0" destOrd="0" presId="urn:microsoft.com/office/officeart/2005/8/layout/hierarchy4"/>
    <dgm:cxn modelId="{C2BAA620-DC6A-D64E-9E7C-9DA3098AE16D}" type="presOf" srcId="{7E1B5D0B-7F97-9D40-B3D7-37D8C05D746E}" destId="{46C57D53-70E0-F749-B30E-BAE4DC530EBB}" srcOrd="0" destOrd="0" presId="urn:microsoft.com/office/officeart/2005/8/layout/hierarchy4"/>
    <dgm:cxn modelId="{0513922C-7A5D-A04C-91E7-618268A21022}"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E3B1C55B-8CB2-1248-8D21-92C342F7824E}" type="presOf" srcId="{92CA3033-7E10-5D49-BAEA-5E15AC449AF5}" destId="{983E71A9-7204-EF4C-B757-7DF35ACF9FFD}" srcOrd="0" destOrd="0" presId="urn:microsoft.com/office/officeart/2005/8/layout/hierarchy4"/>
    <dgm:cxn modelId="{DBEECA66-09A5-F844-A5F9-2BCE0AA66B83}" type="presOf" srcId="{668C8A5A-782B-3F42-B50B-2116AB36AF11}" destId="{4BF841D1-17BD-4E49-96AA-50252F8BA065}"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5B5A18B-062E-D84C-A8D4-19DB42E1F328}" srcId="{44FB4D3C-A0BF-DB4C-96D1-8812002BDFD6}" destId="{C30E4384-A633-FC4B-99BD-70E386398CE8}" srcOrd="2" destOrd="0" parTransId="{A8F726C5-DB1A-4047-A773-45CCCC8EE235}" sibTransId="{8C3ACB2E-A5C9-A043-AD7A-446C4AAB0646}"/>
    <dgm:cxn modelId="{C0A3A58D-6665-E441-B7C6-FCB9AAEAB829}" type="presOf" srcId="{6D5A11CB-BB71-BB4A-9B33-C27DE22CE336}" destId="{C2890550-0B94-0E47-895B-B726A0B1AF89}" srcOrd="0" destOrd="0" presId="urn:microsoft.com/office/officeart/2005/8/layout/hierarchy4"/>
    <dgm:cxn modelId="{72331D92-17B5-4648-9DF6-859681ED410F}" type="presOf" srcId="{44FB4D3C-A0BF-DB4C-96D1-8812002BDFD6}" destId="{0384EBE0-CC62-AF4E-8130-969AC4D2E79B}"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268F55BB-6781-3047-A4D7-2B90848301AD}" type="presOf" srcId="{B4E40FBD-3683-AE47-B505-3AF6FF9FD0EE}" destId="{613FDF2F-EE1D-A14B-ABC4-A0903BFB7B0C}" srcOrd="0" destOrd="0" presId="urn:microsoft.com/office/officeart/2005/8/layout/hierarchy4"/>
    <dgm:cxn modelId="{9B989EC1-BDF1-2E45-9788-80EA2A36BC5A}" type="presOf" srcId="{441C6F57-B6D5-984E-906B-B17A459E41C5}" destId="{9E68BC77-F016-C64C-8778-D5C3B8A24223}"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0BD494D3-4BC9-874D-82DB-88568EE25EFB}" type="presOf" srcId="{FDB39E3C-FDA1-D54F-A457-40FBEC185525}" destId="{409668FE-94A0-804D-BDA3-9A68191F4A02}"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89BC56F3-1E9D-684F-9E0F-DA7BE1292127}" type="presOf" srcId="{C30E4384-A633-FC4B-99BD-70E386398CE8}" destId="{87FC025A-5ED0-4941-8231-E4CCD3076FA1}" srcOrd="0" destOrd="0" presId="urn:microsoft.com/office/officeart/2005/8/layout/hierarchy4"/>
    <dgm:cxn modelId="{6DD737F6-CCEE-B14A-81F0-E2C4611090F7}" type="presOf" srcId="{6D7B9515-804C-4148-9258-6D0427B49D04}" destId="{89E897D7-6C68-7B46-B7A9-F38C5A45FF24}" srcOrd="0" destOrd="0" presId="urn:microsoft.com/office/officeart/2005/8/layout/hierarchy4"/>
    <dgm:cxn modelId="{F4B2D3F9-D1A2-EA49-9C46-7FF6E35F2CE2}" srcId="{B57D8E46-F1A2-074E-9480-892FE5F5889B}" destId="{7E1B5D0B-7F97-9D40-B3D7-37D8C05D746E}" srcOrd="3" destOrd="0" parTransId="{B9AEC8B7-37E5-A743-90EB-7BF234B136C5}" sibTransId="{5ED546DC-F52F-0541-9611-5EC4B074DF58}"/>
    <dgm:cxn modelId="{9E2F2B43-2BD1-BC4F-9609-E2688B70F385}" type="presParOf" srcId="{983E71A9-7204-EF4C-B757-7DF35ACF9FFD}" destId="{3B225D73-810D-D143-A1E4-8C932F338318}" srcOrd="0" destOrd="0" presId="urn:microsoft.com/office/officeart/2005/8/layout/hierarchy4"/>
    <dgm:cxn modelId="{552A5E8B-B976-A643-8BEB-B8B150F83067}" type="presParOf" srcId="{3B225D73-810D-D143-A1E4-8C932F338318}" destId="{409668FE-94A0-804D-BDA3-9A68191F4A02}" srcOrd="0" destOrd="0" presId="urn:microsoft.com/office/officeart/2005/8/layout/hierarchy4"/>
    <dgm:cxn modelId="{BAA63471-15C3-DE40-98BE-D8C999A18AF6}" type="presParOf" srcId="{3B225D73-810D-D143-A1E4-8C932F338318}" destId="{83C1FEEF-22A8-9646-9A8B-140D58D2A5CA}" srcOrd="1" destOrd="0" presId="urn:microsoft.com/office/officeart/2005/8/layout/hierarchy4"/>
    <dgm:cxn modelId="{C7E3F99E-9606-9B42-9099-4DB1B0C79C68}" type="presParOf" srcId="{3B225D73-810D-D143-A1E4-8C932F338318}" destId="{8D343D71-ACA8-D447-B069-067A43BA4C69}" srcOrd="2" destOrd="0" presId="urn:microsoft.com/office/officeart/2005/8/layout/hierarchy4"/>
    <dgm:cxn modelId="{08E2E179-60CB-6D44-8049-22171EA85739}" type="presParOf" srcId="{8D343D71-ACA8-D447-B069-067A43BA4C69}" destId="{21340AEB-9D06-424A-A206-979354486AC5}" srcOrd="0" destOrd="0" presId="urn:microsoft.com/office/officeart/2005/8/layout/hierarchy4"/>
    <dgm:cxn modelId="{685C06D3-AD05-7C45-88C5-D186955695CD}" type="presParOf" srcId="{21340AEB-9D06-424A-A206-979354486AC5}" destId="{069D6C21-FD72-864D-A3AA-08A444D0ED4D}" srcOrd="0" destOrd="0" presId="urn:microsoft.com/office/officeart/2005/8/layout/hierarchy4"/>
    <dgm:cxn modelId="{C6C73240-CA1C-B248-A525-8833ECC81F40}" type="presParOf" srcId="{21340AEB-9D06-424A-A206-979354486AC5}" destId="{36E55A28-B6C9-A348-801E-22F6817B8672}" srcOrd="1" destOrd="0" presId="urn:microsoft.com/office/officeart/2005/8/layout/hierarchy4"/>
    <dgm:cxn modelId="{65732BEF-C30D-7646-B521-C38D525FD90B}" type="presParOf" srcId="{21340AEB-9D06-424A-A206-979354486AC5}" destId="{7A7C5103-7546-AA4D-8551-77797ECBE8ED}" srcOrd="2" destOrd="0" presId="urn:microsoft.com/office/officeart/2005/8/layout/hierarchy4"/>
    <dgm:cxn modelId="{78949995-12F5-304E-A882-670F57DBB26A}" type="presParOf" srcId="{7A7C5103-7546-AA4D-8551-77797ECBE8ED}" destId="{42BE96C6-2ED5-B84C-B400-C6784F6B4F51}" srcOrd="0" destOrd="0" presId="urn:microsoft.com/office/officeart/2005/8/layout/hierarchy4"/>
    <dgm:cxn modelId="{A0E1F770-4E8F-F442-9A8B-F6ACAF3555F3}" type="presParOf" srcId="{42BE96C6-2ED5-B84C-B400-C6784F6B4F51}" destId="{5B55CF9A-D8A5-1848-8B93-A908C3E2E610}" srcOrd="0" destOrd="0" presId="urn:microsoft.com/office/officeart/2005/8/layout/hierarchy4"/>
    <dgm:cxn modelId="{F3DA0312-8590-5347-B63E-DBC312F4D9D7}" type="presParOf" srcId="{42BE96C6-2ED5-B84C-B400-C6784F6B4F51}" destId="{1B628409-76E2-BD4E-AEC7-35C06A286FCE}" srcOrd="1" destOrd="0" presId="urn:microsoft.com/office/officeart/2005/8/layout/hierarchy4"/>
    <dgm:cxn modelId="{E17B0C42-D4F4-3345-9564-46AE1C8EEC7E}" type="presParOf" srcId="{7A7C5103-7546-AA4D-8551-77797ECBE8ED}" destId="{79B0900E-CAD1-E44A-810D-495624CB2BD1}" srcOrd="1" destOrd="0" presId="urn:microsoft.com/office/officeart/2005/8/layout/hierarchy4"/>
    <dgm:cxn modelId="{94162DCE-EFC5-4541-B603-A6321642B71A}" type="presParOf" srcId="{7A7C5103-7546-AA4D-8551-77797ECBE8ED}" destId="{8688A8A8-6D87-3240-868F-FB15175D3798}" srcOrd="2" destOrd="0" presId="urn:microsoft.com/office/officeart/2005/8/layout/hierarchy4"/>
    <dgm:cxn modelId="{B8B95180-AAD9-634F-8A3A-6923182A78F4}" type="presParOf" srcId="{8688A8A8-6D87-3240-868F-FB15175D3798}" destId="{C2890550-0B94-0E47-895B-B726A0B1AF89}" srcOrd="0" destOrd="0" presId="urn:microsoft.com/office/officeart/2005/8/layout/hierarchy4"/>
    <dgm:cxn modelId="{A7413D64-8416-C743-89D4-75096D4AE3CB}" type="presParOf" srcId="{8688A8A8-6D87-3240-868F-FB15175D3798}" destId="{D741E082-2AFB-D642-9D49-4664AB8D5627}" srcOrd="1" destOrd="0" presId="urn:microsoft.com/office/officeart/2005/8/layout/hierarchy4"/>
    <dgm:cxn modelId="{A7EDE5AC-76A2-024D-92CF-716C081782E8}" type="presParOf" srcId="{7A7C5103-7546-AA4D-8551-77797ECBE8ED}" destId="{44FB0E18-A55E-364C-A6AF-7DE030D4ACCF}" srcOrd="3" destOrd="0" presId="urn:microsoft.com/office/officeart/2005/8/layout/hierarchy4"/>
    <dgm:cxn modelId="{ED7B09E0-3C43-7D40-9129-C0E3F3C51751}" type="presParOf" srcId="{7A7C5103-7546-AA4D-8551-77797ECBE8ED}" destId="{97651CA9-5FBB-674A-ABA2-EF9BC9EC02F4}" srcOrd="4" destOrd="0" presId="urn:microsoft.com/office/officeart/2005/8/layout/hierarchy4"/>
    <dgm:cxn modelId="{838CCF32-B91B-8447-8986-53F9A5784F01}" type="presParOf" srcId="{97651CA9-5FBB-674A-ABA2-EF9BC9EC02F4}" destId="{613FDF2F-EE1D-A14B-ABC4-A0903BFB7B0C}" srcOrd="0" destOrd="0" presId="urn:microsoft.com/office/officeart/2005/8/layout/hierarchy4"/>
    <dgm:cxn modelId="{36F5A31A-0CFC-B04E-AC55-41CB9E3A4A15}" type="presParOf" srcId="{97651CA9-5FBB-674A-ABA2-EF9BC9EC02F4}" destId="{5F48459D-6DDB-564A-ACC7-95ACEE23D3D7}" srcOrd="1" destOrd="0" presId="urn:microsoft.com/office/officeart/2005/8/layout/hierarchy4"/>
    <dgm:cxn modelId="{5FFFEA89-E2E6-FB41-9C03-BD1B12BBFD51}" type="presParOf" srcId="{7A7C5103-7546-AA4D-8551-77797ECBE8ED}" destId="{1CABE042-5B4B-8A41-9245-E7285A44697A}" srcOrd="5" destOrd="0" presId="urn:microsoft.com/office/officeart/2005/8/layout/hierarchy4"/>
    <dgm:cxn modelId="{573D2002-E2C9-4D40-BF66-A4612F6431AE}" type="presParOf" srcId="{7A7C5103-7546-AA4D-8551-77797ECBE8ED}" destId="{5C1430F6-FC54-C440-8C0E-496CF561BBAE}" srcOrd="6" destOrd="0" presId="urn:microsoft.com/office/officeart/2005/8/layout/hierarchy4"/>
    <dgm:cxn modelId="{F58804B1-8557-314C-A2E6-65645723B6F3}" type="presParOf" srcId="{5C1430F6-FC54-C440-8C0E-496CF561BBAE}" destId="{46C57D53-70E0-F749-B30E-BAE4DC530EBB}" srcOrd="0" destOrd="0" presId="urn:microsoft.com/office/officeart/2005/8/layout/hierarchy4"/>
    <dgm:cxn modelId="{FF0017A5-F545-F947-A7C8-3606FF453961}" type="presParOf" srcId="{5C1430F6-FC54-C440-8C0E-496CF561BBAE}" destId="{A2031A02-53CC-CF4A-88C2-3F5E75B36D5E}" srcOrd="1" destOrd="0" presId="urn:microsoft.com/office/officeart/2005/8/layout/hierarchy4"/>
    <dgm:cxn modelId="{D003AC6A-0DFF-A046-9C5E-79EFB2787B5A}" type="presParOf" srcId="{8D343D71-ACA8-D447-B069-067A43BA4C69}" destId="{684193FA-4BFA-D643-89F3-0CA5AE31FA92}" srcOrd="1" destOrd="0" presId="urn:microsoft.com/office/officeart/2005/8/layout/hierarchy4"/>
    <dgm:cxn modelId="{E2E132F9-2653-6F40-9AB5-3A93DAFB2243}" type="presParOf" srcId="{8D343D71-ACA8-D447-B069-067A43BA4C69}" destId="{AC418A97-0621-124D-B920-89AC99D757AB}" srcOrd="2" destOrd="0" presId="urn:microsoft.com/office/officeart/2005/8/layout/hierarchy4"/>
    <dgm:cxn modelId="{9A16B1D1-09BA-CE4D-9701-6B49073EE86E}" type="presParOf" srcId="{AC418A97-0621-124D-B920-89AC99D757AB}" destId="{0384EBE0-CC62-AF4E-8130-969AC4D2E79B}" srcOrd="0" destOrd="0" presId="urn:microsoft.com/office/officeart/2005/8/layout/hierarchy4"/>
    <dgm:cxn modelId="{65BEDA81-ED1E-D84D-8654-912AB576698F}" type="presParOf" srcId="{AC418A97-0621-124D-B920-89AC99D757AB}" destId="{D5D02B03-555B-8E4C-862C-0063D573C8E6}" srcOrd="1" destOrd="0" presId="urn:microsoft.com/office/officeart/2005/8/layout/hierarchy4"/>
    <dgm:cxn modelId="{624252ED-C2A7-0045-9903-E3F3E4E8697F}" type="presParOf" srcId="{AC418A97-0621-124D-B920-89AC99D757AB}" destId="{89AF83C1-4748-4A4D-A471-05FE3C5AB8FF}" srcOrd="2" destOrd="0" presId="urn:microsoft.com/office/officeart/2005/8/layout/hierarchy4"/>
    <dgm:cxn modelId="{3EEC7B67-55ED-2344-8587-FF0DD1A87BD4}" type="presParOf" srcId="{89AF83C1-4748-4A4D-A471-05FE3C5AB8FF}" destId="{52579345-690F-9B4A-9DF0-A389328167B5}" srcOrd="0" destOrd="0" presId="urn:microsoft.com/office/officeart/2005/8/layout/hierarchy4"/>
    <dgm:cxn modelId="{D317930E-D939-1C4D-83B1-36FFCBBEC6A4}" type="presParOf" srcId="{52579345-690F-9B4A-9DF0-A389328167B5}" destId="{9E68BC77-F016-C64C-8778-D5C3B8A24223}" srcOrd="0" destOrd="0" presId="urn:microsoft.com/office/officeart/2005/8/layout/hierarchy4"/>
    <dgm:cxn modelId="{7A5DBB8E-DDBA-FF43-A64B-F5586CD90344}" type="presParOf" srcId="{52579345-690F-9B4A-9DF0-A389328167B5}" destId="{0F9204F7-BFB5-1E4E-BE8B-8EE4ED2A8360}" srcOrd="1" destOrd="0" presId="urn:microsoft.com/office/officeart/2005/8/layout/hierarchy4"/>
    <dgm:cxn modelId="{7C843CC3-5289-B843-8FB5-5AD25CDBCEC7}" type="presParOf" srcId="{89AF83C1-4748-4A4D-A471-05FE3C5AB8FF}" destId="{CDA7D6B8-AB6E-5A4B-B92F-BD615FA1A96F}" srcOrd="1" destOrd="0" presId="urn:microsoft.com/office/officeart/2005/8/layout/hierarchy4"/>
    <dgm:cxn modelId="{1F5AFE8D-2E2F-304D-869B-5703D8BF323D}" type="presParOf" srcId="{89AF83C1-4748-4A4D-A471-05FE3C5AB8FF}" destId="{62707645-A18C-0B46-A894-E20C74FF6E78}" srcOrd="2" destOrd="0" presId="urn:microsoft.com/office/officeart/2005/8/layout/hierarchy4"/>
    <dgm:cxn modelId="{4224D49B-F3D5-394E-8DF4-3585A019BF2C}" type="presParOf" srcId="{62707645-A18C-0B46-A894-E20C74FF6E78}" destId="{4BF841D1-17BD-4E49-96AA-50252F8BA065}" srcOrd="0" destOrd="0" presId="urn:microsoft.com/office/officeart/2005/8/layout/hierarchy4"/>
    <dgm:cxn modelId="{D68634BD-EC14-0643-AD6B-7F7D896586BD}" type="presParOf" srcId="{62707645-A18C-0B46-A894-E20C74FF6E78}" destId="{E5E6322F-A39E-B148-9B23-90BF654ECBC4}" srcOrd="1" destOrd="0" presId="urn:microsoft.com/office/officeart/2005/8/layout/hierarchy4"/>
    <dgm:cxn modelId="{FD22A2E5-53AF-BB49-9BA8-2DCE416338A6}" type="presParOf" srcId="{89AF83C1-4748-4A4D-A471-05FE3C5AB8FF}" destId="{5A67D0BD-917C-3D45-9053-C4EA214F3394}" srcOrd="3" destOrd="0" presId="urn:microsoft.com/office/officeart/2005/8/layout/hierarchy4"/>
    <dgm:cxn modelId="{83A53B0B-FC48-4847-B9ED-DB365CE0FB96}" type="presParOf" srcId="{89AF83C1-4748-4A4D-A471-05FE3C5AB8FF}" destId="{4D75E9DB-C341-2E4F-B8D2-0F1B48C77A75}" srcOrd="4" destOrd="0" presId="urn:microsoft.com/office/officeart/2005/8/layout/hierarchy4"/>
    <dgm:cxn modelId="{115A5226-4805-6447-9599-FE74AFFFFC35}" type="presParOf" srcId="{4D75E9DB-C341-2E4F-B8D2-0F1B48C77A75}" destId="{87FC025A-5ED0-4941-8231-E4CCD3076FA1}" srcOrd="0" destOrd="0" presId="urn:microsoft.com/office/officeart/2005/8/layout/hierarchy4"/>
    <dgm:cxn modelId="{FDA83FEB-E7FE-2143-B371-A44031F99AD7}" type="presParOf" srcId="{4D75E9DB-C341-2E4F-B8D2-0F1B48C77A75}" destId="{6283022F-B677-0A46-B0D0-FEEC5BCDC75E}" srcOrd="1" destOrd="0" presId="urn:microsoft.com/office/officeart/2005/8/layout/hierarchy4"/>
    <dgm:cxn modelId="{5E38525E-1F48-7A43-8ED2-DA4A4398FB8F}" type="presParOf" srcId="{89AF83C1-4748-4A4D-A471-05FE3C5AB8FF}" destId="{E2D55FE0-58C8-004E-90A6-D5294F5DB4C4}" srcOrd="5" destOrd="0" presId="urn:microsoft.com/office/officeart/2005/8/layout/hierarchy4"/>
    <dgm:cxn modelId="{B2F5F9BA-E4AC-3D43-BE55-E4558E6C1AD7}" type="presParOf" srcId="{89AF83C1-4748-4A4D-A471-05FE3C5AB8FF}" destId="{ED78D844-48C4-6B43-BD28-C6DE3121DFA7}" srcOrd="6" destOrd="0" presId="urn:microsoft.com/office/officeart/2005/8/layout/hierarchy4"/>
    <dgm:cxn modelId="{CECFBD93-90E4-BB4D-A2E8-99C6A47B90F5}" type="presParOf" srcId="{ED78D844-48C4-6B43-BD28-C6DE3121DFA7}" destId="{89E897D7-6C68-7B46-B7A9-F38C5A45FF24}" srcOrd="0" destOrd="0" presId="urn:microsoft.com/office/officeart/2005/8/layout/hierarchy4"/>
    <dgm:cxn modelId="{C58CBD25-CD4A-8A4E-AAEB-EE3E1C756DD1}"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4A847900-7332-D141-BAA0-75EA4802DB41}" type="presOf" srcId="{B4E40FBD-3683-AE47-B505-3AF6FF9FD0EE}" destId="{613FDF2F-EE1D-A14B-ABC4-A0903BFB7B0C}" srcOrd="0" destOrd="0" presId="urn:microsoft.com/office/officeart/2005/8/layout/hierarchy4"/>
    <dgm:cxn modelId="{5D67BB0E-FA0B-9546-A7E8-FF270B8345E4}" type="presOf" srcId="{441C6F57-B6D5-984E-906B-B17A459E41C5}" destId="{9E68BC77-F016-C64C-8778-D5C3B8A24223}" srcOrd="0" destOrd="0" presId="urn:microsoft.com/office/officeart/2005/8/layout/hierarchy4"/>
    <dgm:cxn modelId="{62F0DA22-F1C0-6749-9DBB-AD4856C132EA}" type="presOf" srcId="{FDB39E3C-FDA1-D54F-A457-40FBEC185525}" destId="{409668FE-94A0-804D-BDA3-9A68191F4A02}" srcOrd="0" destOrd="0" presId="urn:microsoft.com/office/officeart/2005/8/layout/hierarchy4"/>
    <dgm:cxn modelId="{7DC2F42D-6CC2-7A43-8203-374211DC6357}" type="presOf" srcId="{7E1B5D0B-7F97-9D40-B3D7-37D8C05D746E}" destId="{46C57D53-70E0-F749-B30E-BAE4DC530EBB}" srcOrd="0" destOrd="0" presId="urn:microsoft.com/office/officeart/2005/8/layout/hierarchy4"/>
    <dgm:cxn modelId="{D2F68437-875A-CE48-9956-6E336F4F48A5}" type="presOf" srcId="{C30E4384-A633-FC4B-99BD-70E386398CE8}" destId="{87FC025A-5ED0-4941-8231-E4CCD3076FA1}" srcOrd="0" destOrd="0" presId="urn:microsoft.com/office/officeart/2005/8/layout/hierarchy4"/>
    <dgm:cxn modelId="{74B0CA3B-4C4B-3C4D-BAB2-277A4116422E}"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607A154-63B8-4D43-AE48-8F939FBD224E}" type="presOf" srcId="{67459782-34B8-914B-A88D-31C846B16485}" destId="{5B55CF9A-D8A5-1848-8B93-A908C3E2E610}"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9762CD87-B031-644A-B28A-8FA0E1BC454F}" type="presOf" srcId="{6D5A11CB-BB71-BB4A-9B33-C27DE22CE336}" destId="{C2890550-0B94-0E47-895B-B726A0B1AF89}"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4E213095-1194-4943-B339-09B9E5676BEE}" type="presOf" srcId="{668C8A5A-782B-3F42-B50B-2116AB36AF11}" destId="{4BF841D1-17BD-4E49-96AA-50252F8BA065}" srcOrd="0" destOrd="0" presId="urn:microsoft.com/office/officeart/2005/8/layout/hierarchy4"/>
    <dgm:cxn modelId="{6E9FC197-1B07-5141-89F3-050AAD2E0037}" type="presOf" srcId="{92CA3033-7E10-5D49-BAEA-5E15AC449AF5}" destId="{983E71A9-7204-EF4C-B757-7DF35ACF9FFD}" srcOrd="0" destOrd="0" presId="urn:microsoft.com/office/officeart/2005/8/layout/hierarchy4"/>
    <dgm:cxn modelId="{766B9BAA-2547-7241-90A2-E952620F74CF}" srcId="{44FB4D3C-A0BF-DB4C-96D1-8812002BDFD6}" destId="{441C6F57-B6D5-984E-906B-B17A459E41C5}" srcOrd="0" destOrd="0" parTransId="{BE505476-B20E-BA40-8F1E-25488FFE9B68}" sibTransId="{0FB63FE8-B294-1442-8323-CB7BDF734894}"/>
    <dgm:cxn modelId="{3479A6C0-1DFC-CD4F-A572-0E11254E14C7}" type="presOf" srcId="{6D7B9515-804C-4148-9258-6D0427B49D04}" destId="{89E897D7-6C68-7B46-B7A9-F38C5A45FF24}"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6B76ADA-24D1-DE45-B924-068B6D40250D}" type="presOf" srcId="{44FB4D3C-A0BF-DB4C-96D1-8812002BDFD6}" destId="{0384EBE0-CC62-AF4E-8130-969AC4D2E79B}"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2C45DCFE-B3EE-F74D-8BCE-654513E1E33C}" type="presParOf" srcId="{983E71A9-7204-EF4C-B757-7DF35ACF9FFD}" destId="{3B225D73-810D-D143-A1E4-8C932F338318}" srcOrd="0" destOrd="0" presId="urn:microsoft.com/office/officeart/2005/8/layout/hierarchy4"/>
    <dgm:cxn modelId="{4AD291EC-6B66-EA4A-B6EE-7E1F6D5D3A4A}" type="presParOf" srcId="{3B225D73-810D-D143-A1E4-8C932F338318}" destId="{409668FE-94A0-804D-BDA3-9A68191F4A02}" srcOrd="0" destOrd="0" presId="urn:microsoft.com/office/officeart/2005/8/layout/hierarchy4"/>
    <dgm:cxn modelId="{06E6ACB8-400B-B343-8846-262A4A813438}" type="presParOf" srcId="{3B225D73-810D-D143-A1E4-8C932F338318}" destId="{83C1FEEF-22A8-9646-9A8B-140D58D2A5CA}" srcOrd="1" destOrd="0" presId="urn:microsoft.com/office/officeart/2005/8/layout/hierarchy4"/>
    <dgm:cxn modelId="{79E50E4B-C389-5042-AA5B-7DD2E5DF6857}" type="presParOf" srcId="{3B225D73-810D-D143-A1E4-8C932F338318}" destId="{8D343D71-ACA8-D447-B069-067A43BA4C69}" srcOrd="2" destOrd="0" presId="urn:microsoft.com/office/officeart/2005/8/layout/hierarchy4"/>
    <dgm:cxn modelId="{975A1BAD-548D-E148-A7E7-1162B03CC5F5}" type="presParOf" srcId="{8D343D71-ACA8-D447-B069-067A43BA4C69}" destId="{21340AEB-9D06-424A-A206-979354486AC5}" srcOrd="0" destOrd="0" presId="urn:microsoft.com/office/officeart/2005/8/layout/hierarchy4"/>
    <dgm:cxn modelId="{13743C5F-F933-F544-8319-1976F192DEF3}" type="presParOf" srcId="{21340AEB-9D06-424A-A206-979354486AC5}" destId="{069D6C21-FD72-864D-A3AA-08A444D0ED4D}" srcOrd="0" destOrd="0" presId="urn:microsoft.com/office/officeart/2005/8/layout/hierarchy4"/>
    <dgm:cxn modelId="{9A87C3BC-9D2A-7A45-A024-7E38E286A7AD}" type="presParOf" srcId="{21340AEB-9D06-424A-A206-979354486AC5}" destId="{36E55A28-B6C9-A348-801E-22F6817B8672}" srcOrd="1" destOrd="0" presId="urn:microsoft.com/office/officeart/2005/8/layout/hierarchy4"/>
    <dgm:cxn modelId="{FF29203C-CB03-3D42-9E38-ADCA48047056}" type="presParOf" srcId="{21340AEB-9D06-424A-A206-979354486AC5}" destId="{7A7C5103-7546-AA4D-8551-77797ECBE8ED}" srcOrd="2" destOrd="0" presId="urn:microsoft.com/office/officeart/2005/8/layout/hierarchy4"/>
    <dgm:cxn modelId="{ABEDEA4B-8E6C-5344-8B79-65E0CB22187C}" type="presParOf" srcId="{7A7C5103-7546-AA4D-8551-77797ECBE8ED}" destId="{42BE96C6-2ED5-B84C-B400-C6784F6B4F51}" srcOrd="0" destOrd="0" presId="urn:microsoft.com/office/officeart/2005/8/layout/hierarchy4"/>
    <dgm:cxn modelId="{8CACB0F6-9D00-B04D-8BAA-4CD9371A4147}" type="presParOf" srcId="{42BE96C6-2ED5-B84C-B400-C6784F6B4F51}" destId="{5B55CF9A-D8A5-1848-8B93-A908C3E2E610}" srcOrd="0" destOrd="0" presId="urn:microsoft.com/office/officeart/2005/8/layout/hierarchy4"/>
    <dgm:cxn modelId="{8AB72D41-1E82-C447-9BF4-3944CD798BDA}" type="presParOf" srcId="{42BE96C6-2ED5-B84C-B400-C6784F6B4F51}" destId="{1B628409-76E2-BD4E-AEC7-35C06A286FCE}" srcOrd="1" destOrd="0" presId="urn:microsoft.com/office/officeart/2005/8/layout/hierarchy4"/>
    <dgm:cxn modelId="{A98F331E-92CA-3D41-8729-FA428D000184}" type="presParOf" srcId="{7A7C5103-7546-AA4D-8551-77797ECBE8ED}" destId="{79B0900E-CAD1-E44A-810D-495624CB2BD1}" srcOrd="1" destOrd="0" presId="urn:microsoft.com/office/officeart/2005/8/layout/hierarchy4"/>
    <dgm:cxn modelId="{14E5BD48-4C9D-7C44-9A50-77E83401C554}" type="presParOf" srcId="{7A7C5103-7546-AA4D-8551-77797ECBE8ED}" destId="{8688A8A8-6D87-3240-868F-FB15175D3798}" srcOrd="2" destOrd="0" presId="urn:microsoft.com/office/officeart/2005/8/layout/hierarchy4"/>
    <dgm:cxn modelId="{E1FE98A6-9CC7-E14B-920F-1BC912C066B0}" type="presParOf" srcId="{8688A8A8-6D87-3240-868F-FB15175D3798}" destId="{C2890550-0B94-0E47-895B-B726A0B1AF89}" srcOrd="0" destOrd="0" presId="urn:microsoft.com/office/officeart/2005/8/layout/hierarchy4"/>
    <dgm:cxn modelId="{9087E50E-C549-9C41-AA28-A08A43170072}" type="presParOf" srcId="{8688A8A8-6D87-3240-868F-FB15175D3798}" destId="{D741E082-2AFB-D642-9D49-4664AB8D5627}" srcOrd="1" destOrd="0" presId="urn:microsoft.com/office/officeart/2005/8/layout/hierarchy4"/>
    <dgm:cxn modelId="{9A4DC6DF-43DC-6346-862F-F1386A325C3A}" type="presParOf" srcId="{7A7C5103-7546-AA4D-8551-77797ECBE8ED}" destId="{44FB0E18-A55E-364C-A6AF-7DE030D4ACCF}" srcOrd="3" destOrd="0" presId="urn:microsoft.com/office/officeart/2005/8/layout/hierarchy4"/>
    <dgm:cxn modelId="{D1ADE4C1-70AB-674D-896E-4B007859E0A0}" type="presParOf" srcId="{7A7C5103-7546-AA4D-8551-77797ECBE8ED}" destId="{97651CA9-5FBB-674A-ABA2-EF9BC9EC02F4}" srcOrd="4" destOrd="0" presId="urn:microsoft.com/office/officeart/2005/8/layout/hierarchy4"/>
    <dgm:cxn modelId="{B4EF79CA-C516-8A45-ACA1-D78B0024B61F}" type="presParOf" srcId="{97651CA9-5FBB-674A-ABA2-EF9BC9EC02F4}" destId="{613FDF2F-EE1D-A14B-ABC4-A0903BFB7B0C}" srcOrd="0" destOrd="0" presId="urn:microsoft.com/office/officeart/2005/8/layout/hierarchy4"/>
    <dgm:cxn modelId="{3D525CDB-FA02-0648-A241-4DE94F6E35DB}" type="presParOf" srcId="{97651CA9-5FBB-674A-ABA2-EF9BC9EC02F4}" destId="{5F48459D-6DDB-564A-ACC7-95ACEE23D3D7}" srcOrd="1" destOrd="0" presId="urn:microsoft.com/office/officeart/2005/8/layout/hierarchy4"/>
    <dgm:cxn modelId="{CD4B9286-7B63-FF4B-9A04-BC6B986AF5FC}" type="presParOf" srcId="{7A7C5103-7546-AA4D-8551-77797ECBE8ED}" destId="{1CABE042-5B4B-8A41-9245-E7285A44697A}" srcOrd="5" destOrd="0" presId="urn:microsoft.com/office/officeart/2005/8/layout/hierarchy4"/>
    <dgm:cxn modelId="{2065E98D-24EF-4243-89F4-DC52FB9D935F}" type="presParOf" srcId="{7A7C5103-7546-AA4D-8551-77797ECBE8ED}" destId="{5C1430F6-FC54-C440-8C0E-496CF561BBAE}" srcOrd="6" destOrd="0" presId="urn:microsoft.com/office/officeart/2005/8/layout/hierarchy4"/>
    <dgm:cxn modelId="{44B9B010-634A-914B-9DF1-F9FAA22CA48C}" type="presParOf" srcId="{5C1430F6-FC54-C440-8C0E-496CF561BBAE}" destId="{46C57D53-70E0-F749-B30E-BAE4DC530EBB}" srcOrd="0" destOrd="0" presId="urn:microsoft.com/office/officeart/2005/8/layout/hierarchy4"/>
    <dgm:cxn modelId="{4FD12122-C248-CF45-8CFD-7CB4CBE14184}" type="presParOf" srcId="{5C1430F6-FC54-C440-8C0E-496CF561BBAE}" destId="{A2031A02-53CC-CF4A-88C2-3F5E75B36D5E}" srcOrd="1" destOrd="0" presId="urn:microsoft.com/office/officeart/2005/8/layout/hierarchy4"/>
    <dgm:cxn modelId="{434222DC-ACBF-4843-8F47-C06E4D169F64}" type="presParOf" srcId="{8D343D71-ACA8-D447-B069-067A43BA4C69}" destId="{684193FA-4BFA-D643-89F3-0CA5AE31FA92}" srcOrd="1" destOrd="0" presId="urn:microsoft.com/office/officeart/2005/8/layout/hierarchy4"/>
    <dgm:cxn modelId="{ECADD43A-CD36-844C-9B0D-CD05AA11559A}" type="presParOf" srcId="{8D343D71-ACA8-D447-B069-067A43BA4C69}" destId="{AC418A97-0621-124D-B920-89AC99D757AB}" srcOrd="2" destOrd="0" presId="urn:microsoft.com/office/officeart/2005/8/layout/hierarchy4"/>
    <dgm:cxn modelId="{6B65220E-C4B3-684A-93A8-4ACCEAC88A1C}" type="presParOf" srcId="{AC418A97-0621-124D-B920-89AC99D757AB}" destId="{0384EBE0-CC62-AF4E-8130-969AC4D2E79B}" srcOrd="0" destOrd="0" presId="urn:microsoft.com/office/officeart/2005/8/layout/hierarchy4"/>
    <dgm:cxn modelId="{982F8E48-916F-C543-BF1F-4F78D526C163}" type="presParOf" srcId="{AC418A97-0621-124D-B920-89AC99D757AB}" destId="{D5D02B03-555B-8E4C-862C-0063D573C8E6}" srcOrd="1" destOrd="0" presId="urn:microsoft.com/office/officeart/2005/8/layout/hierarchy4"/>
    <dgm:cxn modelId="{5423FACC-716D-284E-9682-73DB5F76D12D}" type="presParOf" srcId="{AC418A97-0621-124D-B920-89AC99D757AB}" destId="{89AF83C1-4748-4A4D-A471-05FE3C5AB8FF}" srcOrd="2" destOrd="0" presId="urn:microsoft.com/office/officeart/2005/8/layout/hierarchy4"/>
    <dgm:cxn modelId="{0652AB2B-1291-E645-9D60-F19849FAA32B}" type="presParOf" srcId="{89AF83C1-4748-4A4D-A471-05FE3C5AB8FF}" destId="{52579345-690F-9B4A-9DF0-A389328167B5}" srcOrd="0" destOrd="0" presId="urn:microsoft.com/office/officeart/2005/8/layout/hierarchy4"/>
    <dgm:cxn modelId="{263644B7-7583-7740-A34B-CE428D1CD132}" type="presParOf" srcId="{52579345-690F-9B4A-9DF0-A389328167B5}" destId="{9E68BC77-F016-C64C-8778-D5C3B8A24223}" srcOrd="0" destOrd="0" presId="urn:microsoft.com/office/officeart/2005/8/layout/hierarchy4"/>
    <dgm:cxn modelId="{6F434D75-5292-6F41-993C-1126009B89EE}" type="presParOf" srcId="{52579345-690F-9B4A-9DF0-A389328167B5}" destId="{0F9204F7-BFB5-1E4E-BE8B-8EE4ED2A8360}" srcOrd="1" destOrd="0" presId="urn:microsoft.com/office/officeart/2005/8/layout/hierarchy4"/>
    <dgm:cxn modelId="{DB6813D6-8AB2-A242-BBF0-654AE6A271BC}" type="presParOf" srcId="{89AF83C1-4748-4A4D-A471-05FE3C5AB8FF}" destId="{CDA7D6B8-AB6E-5A4B-B92F-BD615FA1A96F}" srcOrd="1" destOrd="0" presId="urn:microsoft.com/office/officeart/2005/8/layout/hierarchy4"/>
    <dgm:cxn modelId="{10759732-165B-0F41-99C2-55035922FA9C}" type="presParOf" srcId="{89AF83C1-4748-4A4D-A471-05FE3C5AB8FF}" destId="{62707645-A18C-0B46-A894-E20C74FF6E78}" srcOrd="2" destOrd="0" presId="urn:microsoft.com/office/officeart/2005/8/layout/hierarchy4"/>
    <dgm:cxn modelId="{E0254E4E-A26B-4843-96F1-3B2D4191C358}" type="presParOf" srcId="{62707645-A18C-0B46-A894-E20C74FF6E78}" destId="{4BF841D1-17BD-4E49-96AA-50252F8BA065}" srcOrd="0" destOrd="0" presId="urn:microsoft.com/office/officeart/2005/8/layout/hierarchy4"/>
    <dgm:cxn modelId="{5DAF2E8B-CC40-D14C-A590-CF1E39F38E4E}" type="presParOf" srcId="{62707645-A18C-0B46-A894-E20C74FF6E78}" destId="{E5E6322F-A39E-B148-9B23-90BF654ECBC4}" srcOrd="1" destOrd="0" presId="urn:microsoft.com/office/officeart/2005/8/layout/hierarchy4"/>
    <dgm:cxn modelId="{81C870AF-1B27-7442-A4AA-C7D916EA3537}" type="presParOf" srcId="{89AF83C1-4748-4A4D-A471-05FE3C5AB8FF}" destId="{5A67D0BD-917C-3D45-9053-C4EA214F3394}" srcOrd="3" destOrd="0" presId="urn:microsoft.com/office/officeart/2005/8/layout/hierarchy4"/>
    <dgm:cxn modelId="{C672038C-7A94-7448-A744-19D5F32AB997}" type="presParOf" srcId="{89AF83C1-4748-4A4D-A471-05FE3C5AB8FF}" destId="{4D75E9DB-C341-2E4F-B8D2-0F1B48C77A75}" srcOrd="4" destOrd="0" presId="urn:microsoft.com/office/officeart/2005/8/layout/hierarchy4"/>
    <dgm:cxn modelId="{AD2FE076-6202-A74D-A60B-4D99ED5A25F7}" type="presParOf" srcId="{4D75E9DB-C341-2E4F-B8D2-0F1B48C77A75}" destId="{87FC025A-5ED0-4941-8231-E4CCD3076FA1}" srcOrd="0" destOrd="0" presId="urn:microsoft.com/office/officeart/2005/8/layout/hierarchy4"/>
    <dgm:cxn modelId="{9B7DE2EA-ED16-654F-A50B-D5B401665F99}" type="presParOf" srcId="{4D75E9DB-C341-2E4F-B8D2-0F1B48C77A75}" destId="{6283022F-B677-0A46-B0D0-FEEC5BCDC75E}" srcOrd="1" destOrd="0" presId="urn:microsoft.com/office/officeart/2005/8/layout/hierarchy4"/>
    <dgm:cxn modelId="{67178752-E307-4B4A-A466-68DFB1455003}" type="presParOf" srcId="{89AF83C1-4748-4A4D-A471-05FE3C5AB8FF}" destId="{E2D55FE0-58C8-004E-90A6-D5294F5DB4C4}" srcOrd="5" destOrd="0" presId="urn:microsoft.com/office/officeart/2005/8/layout/hierarchy4"/>
    <dgm:cxn modelId="{B0B277BA-55CF-4E49-9C40-283E22CEBE0C}" type="presParOf" srcId="{89AF83C1-4748-4A4D-A471-05FE3C5AB8FF}" destId="{ED78D844-48C4-6B43-BD28-C6DE3121DFA7}" srcOrd="6" destOrd="0" presId="urn:microsoft.com/office/officeart/2005/8/layout/hierarchy4"/>
    <dgm:cxn modelId="{9057E995-4851-0B41-8A26-F8751CFA37D6}" type="presParOf" srcId="{ED78D844-48C4-6B43-BD28-C6DE3121DFA7}" destId="{89E897D7-6C68-7B46-B7A9-F38C5A45FF24}" srcOrd="0" destOrd="0" presId="urn:microsoft.com/office/officeart/2005/8/layout/hierarchy4"/>
    <dgm:cxn modelId="{EADC3350-7A0F-6848-B788-33AB35C80817}"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A3033-7E10-5D49-BAEA-5E15AC449AF5}"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FDB39E3C-FDA1-D54F-A457-40FBEC185525}">
      <dgm:prSet phldrT="[Text]"/>
      <dgm:spPr>
        <a:solidFill>
          <a:srgbClr val="008000"/>
        </a:solidFill>
      </dgm:spPr>
      <dgm:t>
        <a:bodyPr/>
        <a:lstStyle/>
        <a:p>
          <a:r>
            <a:rPr lang="en-US" dirty="0"/>
            <a:t>Device Global Memory (shared between blocks) - Slowest</a:t>
          </a:r>
        </a:p>
      </dgm:t>
    </dgm:pt>
    <dgm:pt modelId="{F2CB5F79-E0A9-AF44-85B3-C63730E07BF1}" type="parTrans" cxnId="{480618EE-D131-174A-9C5F-2A674E770A28}">
      <dgm:prSet/>
      <dgm:spPr/>
      <dgm:t>
        <a:bodyPr/>
        <a:lstStyle/>
        <a:p>
          <a:endParaRPr lang="en-US"/>
        </a:p>
      </dgm:t>
    </dgm:pt>
    <dgm:pt modelId="{68BB825B-0C6C-3B43-BFDB-0EC117F00A15}" type="sibTrans" cxnId="{480618EE-D131-174A-9C5F-2A674E770A28}">
      <dgm:prSet/>
      <dgm:spPr/>
      <dgm:t>
        <a:bodyPr/>
        <a:lstStyle/>
        <a:p>
          <a:endParaRPr lang="en-US"/>
        </a:p>
      </dgm:t>
    </dgm:pt>
    <dgm:pt modelId="{B57D8E46-F1A2-074E-9480-892FE5F5889B}">
      <dgm:prSet phldrT="[Text]"/>
      <dgm:spPr>
        <a:solidFill>
          <a:srgbClr val="0099FF"/>
        </a:solidFill>
      </dgm:spPr>
      <dgm:t>
        <a:bodyPr/>
        <a:lstStyle/>
        <a:p>
          <a:r>
            <a:rPr lang="en-US" dirty="0"/>
            <a:t>Block (Shared Memory) - Faster</a:t>
          </a:r>
        </a:p>
      </dgm:t>
    </dgm:pt>
    <dgm:pt modelId="{FC404E35-A802-0644-8752-C3B3AC3516F6}" type="parTrans" cxnId="{569AB27F-2540-BD49-848E-4B490F12FDC9}">
      <dgm:prSet/>
      <dgm:spPr/>
      <dgm:t>
        <a:bodyPr/>
        <a:lstStyle/>
        <a:p>
          <a:endParaRPr lang="en-US"/>
        </a:p>
      </dgm:t>
    </dgm:pt>
    <dgm:pt modelId="{986785BF-BBB8-084A-88B3-D34DF35ED062}" type="sibTrans" cxnId="{569AB27F-2540-BD49-848E-4B490F12FDC9}">
      <dgm:prSet/>
      <dgm:spPr/>
      <dgm:t>
        <a:bodyPr/>
        <a:lstStyle/>
        <a:p>
          <a:endParaRPr lang="en-US"/>
        </a:p>
      </dgm:t>
    </dgm:pt>
    <dgm:pt modelId="{44FB4D3C-A0BF-DB4C-96D1-8812002BDFD6}">
      <dgm:prSet phldrT="[Text]"/>
      <dgm:spPr>
        <a:solidFill>
          <a:srgbClr val="0099FF"/>
        </a:solidFill>
      </dgm:spPr>
      <dgm:t>
        <a:bodyPr/>
        <a:lstStyle/>
        <a:p>
          <a:r>
            <a:rPr lang="en-US" dirty="0"/>
            <a:t>Block (Shared Memory) - Faster</a:t>
          </a:r>
        </a:p>
      </dgm:t>
    </dgm:pt>
    <dgm:pt modelId="{CEF71989-9706-5346-9B91-A6C610E46CE8}" type="parTrans" cxnId="{BE7CC76A-BD64-F64F-BF1D-756F21E92D5A}">
      <dgm:prSet/>
      <dgm:spPr/>
      <dgm:t>
        <a:bodyPr/>
        <a:lstStyle/>
        <a:p>
          <a:endParaRPr lang="en-US"/>
        </a:p>
      </dgm:t>
    </dgm:pt>
    <dgm:pt modelId="{43EB58A8-FDB7-2C40-BF0A-7ADB464779EC}" type="sibTrans" cxnId="{BE7CC76A-BD64-F64F-BF1D-756F21E92D5A}">
      <dgm:prSet/>
      <dgm:spPr/>
      <dgm:t>
        <a:bodyPr/>
        <a:lstStyle/>
        <a:p>
          <a:endParaRPr lang="en-US"/>
        </a:p>
      </dgm:t>
    </dgm:pt>
    <dgm:pt modelId="{441C6F57-B6D5-984E-906B-B17A459E41C5}">
      <dgm:prSet phldrT="[Text]"/>
      <dgm:spPr>
        <a:solidFill>
          <a:srgbClr val="0000FF"/>
        </a:solidFill>
      </dgm:spPr>
      <dgm:t>
        <a:bodyPr/>
        <a:lstStyle/>
        <a:p>
          <a:r>
            <a:rPr lang="en-US" dirty="0">
              <a:solidFill>
                <a:srgbClr val="FFFFFF"/>
              </a:solidFill>
            </a:rPr>
            <a:t>T0 (private Memory) - Fastest</a:t>
          </a:r>
        </a:p>
      </dgm:t>
    </dgm:pt>
    <dgm:pt modelId="{BE505476-B20E-BA40-8F1E-25488FFE9B68}" type="parTrans" cxnId="{766B9BAA-2547-7241-90A2-E952620F74CF}">
      <dgm:prSet/>
      <dgm:spPr/>
      <dgm:t>
        <a:bodyPr/>
        <a:lstStyle/>
        <a:p>
          <a:endParaRPr lang="en-US"/>
        </a:p>
      </dgm:t>
    </dgm:pt>
    <dgm:pt modelId="{0FB63FE8-B294-1442-8323-CB7BDF734894}" type="sibTrans" cxnId="{766B9BAA-2547-7241-90A2-E952620F74CF}">
      <dgm:prSet/>
      <dgm:spPr/>
      <dgm:t>
        <a:bodyPr/>
        <a:lstStyle/>
        <a:p>
          <a:endParaRPr lang="en-US"/>
        </a:p>
      </dgm:t>
    </dgm:pt>
    <dgm:pt modelId="{668C8A5A-782B-3F42-B50B-2116AB36AF11}">
      <dgm:prSet phldrT="[Text]"/>
      <dgm:spPr>
        <a:solidFill>
          <a:srgbClr val="0000FF"/>
        </a:solidFill>
      </dgm:spPr>
      <dgm:t>
        <a:bodyPr/>
        <a:lstStyle/>
        <a:p>
          <a:r>
            <a:rPr lang="en-US" dirty="0">
              <a:solidFill>
                <a:srgbClr val="FFFFFF"/>
              </a:solidFill>
            </a:rPr>
            <a:t>T1 (private Memory) - Fastest</a:t>
          </a:r>
        </a:p>
      </dgm:t>
    </dgm:pt>
    <dgm:pt modelId="{B231E30B-216E-BF42-AE04-1133AF95CEDF}" type="parTrans" cxnId="{45045FC8-9BD7-3F47-ADBA-6010ED0A722D}">
      <dgm:prSet/>
      <dgm:spPr/>
      <dgm:t>
        <a:bodyPr/>
        <a:lstStyle/>
        <a:p>
          <a:endParaRPr lang="en-US"/>
        </a:p>
      </dgm:t>
    </dgm:pt>
    <dgm:pt modelId="{7D2B623B-C71D-3845-B6C4-DEE8850E7D10}" type="sibTrans" cxnId="{45045FC8-9BD7-3F47-ADBA-6010ED0A722D}">
      <dgm:prSet/>
      <dgm:spPr/>
      <dgm:t>
        <a:bodyPr/>
        <a:lstStyle/>
        <a:p>
          <a:endParaRPr lang="en-US"/>
        </a:p>
      </dgm:t>
    </dgm:pt>
    <dgm:pt modelId="{C30E4384-A633-FC4B-99BD-70E386398CE8}">
      <dgm:prSet phldrT="[Text]"/>
      <dgm:spPr>
        <a:solidFill>
          <a:srgbClr val="0000FF"/>
        </a:solidFill>
      </dgm:spPr>
      <dgm:t>
        <a:bodyPr/>
        <a:lstStyle/>
        <a:p>
          <a:r>
            <a:rPr lang="en-US" dirty="0">
              <a:solidFill>
                <a:srgbClr val="FFFFFF"/>
              </a:solidFill>
            </a:rPr>
            <a:t>T2 (private Memory) - Fastest</a:t>
          </a:r>
        </a:p>
      </dgm:t>
    </dgm:pt>
    <dgm:pt modelId="{A8F726C5-DB1A-4047-A773-45CCCC8EE235}" type="parTrans" cxnId="{95B5A18B-062E-D84C-A8D4-19DB42E1F328}">
      <dgm:prSet/>
      <dgm:spPr/>
      <dgm:t>
        <a:bodyPr/>
        <a:lstStyle/>
        <a:p>
          <a:endParaRPr lang="en-US"/>
        </a:p>
      </dgm:t>
    </dgm:pt>
    <dgm:pt modelId="{8C3ACB2E-A5C9-A043-AD7A-446C4AAB0646}" type="sibTrans" cxnId="{95B5A18B-062E-D84C-A8D4-19DB42E1F328}">
      <dgm:prSet/>
      <dgm:spPr/>
      <dgm:t>
        <a:bodyPr/>
        <a:lstStyle/>
        <a:p>
          <a:endParaRPr lang="en-US"/>
        </a:p>
      </dgm:t>
    </dgm:pt>
    <dgm:pt modelId="{6D7B9515-804C-4148-9258-6D0427B49D04}">
      <dgm:prSet phldrT="[Text]"/>
      <dgm:spPr>
        <a:solidFill>
          <a:srgbClr val="0000FF"/>
        </a:solidFill>
      </dgm:spPr>
      <dgm:t>
        <a:bodyPr/>
        <a:lstStyle/>
        <a:p>
          <a:r>
            <a:rPr lang="en-US" dirty="0">
              <a:solidFill>
                <a:srgbClr val="FFFFFF"/>
              </a:solidFill>
            </a:rPr>
            <a:t>T3 (private Memory) - Fastest</a:t>
          </a:r>
        </a:p>
      </dgm:t>
    </dgm:pt>
    <dgm:pt modelId="{F30650B2-AD3D-B244-A002-F9387C1504D8}" type="parTrans" cxnId="{C1A8D572-F22C-6F4D-9ABC-ABFB03F85788}">
      <dgm:prSet/>
      <dgm:spPr/>
      <dgm:t>
        <a:bodyPr/>
        <a:lstStyle/>
        <a:p>
          <a:endParaRPr lang="en-US"/>
        </a:p>
      </dgm:t>
    </dgm:pt>
    <dgm:pt modelId="{0969CCD5-B5D8-9742-B899-4ECEBC193F09}" type="sibTrans" cxnId="{C1A8D572-F22C-6F4D-9ABC-ABFB03F85788}">
      <dgm:prSet/>
      <dgm:spPr/>
      <dgm:t>
        <a:bodyPr/>
        <a:lstStyle/>
        <a:p>
          <a:endParaRPr lang="en-US"/>
        </a:p>
      </dgm:t>
    </dgm:pt>
    <dgm:pt modelId="{67459782-34B8-914B-A88D-31C846B16485}">
      <dgm:prSet phldrT="[Text]"/>
      <dgm:spPr>
        <a:solidFill>
          <a:srgbClr val="0000FF"/>
        </a:solidFill>
      </dgm:spPr>
      <dgm:t>
        <a:bodyPr/>
        <a:lstStyle/>
        <a:p>
          <a:r>
            <a:rPr lang="en-US" dirty="0"/>
            <a:t>T0 (private Memory) - Fastest</a:t>
          </a:r>
        </a:p>
      </dgm:t>
    </dgm:pt>
    <dgm:pt modelId="{65D02D1E-2772-DD49-B21E-20750C675C81}" type="parTrans" cxnId="{1E86057E-12C0-5D49-98FE-3775FE6323FD}">
      <dgm:prSet/>
      <dgm:spPr/>
      <dgm:t>
        <a:bodyPr/>
        <a:lstStyle/>
        <a:p>
          <a:endParaRPr lang="en-US"/>
        </a:p>
      </dgm:t>
    </dgm:pt>
    <dgm:pt modelId="{6BDEAD33-2D49-5D47-9D5B-94186F3D1486}" type="sibTrans" cxnId="{1E86057E-12C0-5D49-98FE-3775FE6323FD}">
      <dgm:prSet/>
      <dgm:spPr/>
      <dgm:t>
        <a:bodyPr/>
        <a:lstStyle/>
        <a:p>
          <a:endParaRPr lang="en-US"/>
        </a:p>
      </dgm:t>
    </dgm:pt>
    <dgm:pt modelId="{6D5A11CB-BB71-BB4A-9B33-C27DE22CE336}">
      <dgm:prSet phldrT="[Text]"/>
      <dgm:spPr>
        <a:solidFill>
          <a:srgbClr val="0000FF"/>
        </a:solidFill>
      </dgm:spPr>
      <dgm:t>
        <a:bodyPr/>
        <a:lstStyle/>
        <a:p>
          <a:r>
            <a:rPr lang="en-US" dirty="0">
              <a:solidFill>
                <a:srgbClr val="FFFFFF"/>
              </a:solidFill>
            </a:rPr>
            <a:t>T1 (private Memory) - Fastest</a:t>
          </a:r>
        </a:p>
      </dgm:t>
    </dgm:pt>
    <dgm:pt modelId="{18C37E72-44CB-AA49-A33A-CAC33C80226A}" type="parTrans" cxnId="{38C75040-4951-C44E-834D-268A780A52E4}">
      <dgm:prSet/>
      <dgm:spPr/>
      <dgm:t>
        <a:bodyPr/>
        <a:lstStyle/>
        <a:p>
          <a:endParaRPr lang="en-US"/>
        </a:p>
      </dgm:t>
    </dgm:pt>
    <dgm:pt modelId="{5668BE93-FEBF-E141-BA6C-12F9B0D84F3E}" type="sibTrans" cxnId="{38C75040-4951-C44E-834D-268A780A52E4}">
      <dgm:prSet/>
      <dgm:spPr/>
      <dgm:t>
        <a:bodyPr/>
        <a:lstStyle/>
        <a:p>
          <a:endParaRPr lang="en-US"/>
        </a:p>
      </dgm:t>
    </dgm:pt>
    <dgm:pt modelId="{B4E40FBD-3683-AE47-B505-3AF6FF9FD0EE}">
      <dgm:prSet phldrT="[Text]"/>
      <dgm:spPr>
        <a:solidFill>
          <a:srgbClr val="0000FF"/>
        </a:solidFill>
      </dgm:spPr>
      <dgm:t>
        <a:bodyPr/>
        <a:lstStyle/>
        <a:p>
          <a:r>
            <a:rPr lang="en-US" dirty="0">
              <a:solidFill>
                <a:srgbClr val="FFFFFF"/>
              </a:solidFill>
            </a:rPr>
            <a:t>T2 (private Memory) - Fastest</a:t>
          </a:r>
        </a:p>
      </dgm:t>
    </dgm:pt>
    <dgm:pt modelId="{5B65CE85-9B93-1F44-8174-29198A25B0AC}" type="parTrans" cxnId="{EFBFFEC8-7DAA-A943-AF02-4286DD4F0210}">
      <dgm:prSet/>
      <dgm:spPr/>
      <dgm:t>
        <a:bodyPr/>
        <a:lstStyle/>
        <a:p>
          <a:endParaRPr lang="en-US"/>
        </a:p>
      </dgm:t>
    </dgm:pt>
    <dgm:pt modelId="{ACD824C4-5CE1-D445-80CB-A6220415301B}" type="sibTrans" cxnId="{EFBFFEC8-7DAA-A943-AF02-4286DD4F0210}">
      <dgm:prSet/>
      <dgm:spPr/>
      <dgm:t>
        <a:bodyPr/>
        <a:lstStyle/>
        <a:p>
          <a:endParaRPr lang="en-US"/>
        </a:p>
      </dgm:t>
    </dgm:pt>
    <dgm:pt modelId="{7E1B5D0B-7F97-9D40-B3D7-37D8C05D746E}">
      <dgm:prSet phldrT="[Text]"/>
      <dgm:spPr>
        <a:solidFill>
          <a:srgbClr val="0000FF"/>
        </a:solidFill>
      </dgm:spPr>
      <dgm:t>
        <a:bodyPr/>
        <a:lstStyle/>
        <a:p>
          <a:r>
            <a:rPr lang="en-US" dirty="0">
              <a:solidFill>
                <a:srgbClr val="FFFFFF"/>
              </a:solidFill>
            </a:rPr>
            <a:t>T3 (private Memory) - Fastest</a:t>
          </a:r>
        </a:p>
      </dgm:t>
    </dgm:pt>
    <dgm:pt modelId="{B9AEC8B7-37E5-A743-90EB-7BF234B136C5}" type="parTrans" cxnId="{F4B2D3F9-D1A2-EA49-9C46-7FF6E35F2CE2}">
      <dgm:prSet/>
      <dgm:spPr/>
      <dgm:t>
        <a:bodyPr/>
        <a:lstStyle/>
        <a:p>
          <a:endParaRPr lang="en-US"/>
        </a:p>
      </dgm:t>
    </dgm:pt>
    <dgm:pt modelId="{5ED546DC-F52F-0541-9611-5EC4B074DF58}" type="sibTrans" cxnId="{F4B2D3F9-D1A2-EA49-9C46-7FF6E35F2CE2}">
      <dgm:prSet/>
      <dgm:spPr/>
      <dgm:t>
        <a:bodyPr/>
        <a:lstStyle/>
        <a:p>
          <a:endParaRPr lang="en-US"/>
        </a:p>
      </dgm:t>
    </dgm:pt>
    <dgm:pt modelId="{983E71A9-7204-EF4C-B757-7DF35ACF9FFD}" type="pres">
      <dgm:prSet presAssocID="{92CA3033-7E10-5D49-BAEA-5E15AC449AF5}" presName="Name0" presStyleCnt="0">
        <dgm:presLayoutVars>
          <dgm:chPref val="1"/>
          <dgm:dir/>
          <dgm:animOne val="branch"/>
          <dgm:animLvl val="lvl"/>
          <dgm:resizeHandles/>
        </dgm:presLayoutVars>
      </dgm:prSet>
      <dgm:spPr/>
    </dgm:pt>
    <dgm:pt modelId="{3B225D73-810D-D143-A1E4-8C932F338318}" type="pres">
      <dgm:prSet presAssocID="{FDB39E3C-FDA1-D54F-A457-40FBEC185525}" presName="vertOne" presStyleCnt="0"/>
      <dgm:spPr/>
    </dgm:pt>
    <dgm:pt modelId="{409668FE-94A0-804D-BDA3-9A68191F4A02}" type="pres">
      <dgm:prSet presAssocID="{FDB39E3C-FDA1-D54F-A457-40FBEC185525}" presName="txOne" presStyleLbl="node0" presStyleIdx="0" presStyleCnt="1" custLinFactX="33245" custLinFactNeighborX="100000" custLinFactNeighborY="-74541">
        <dgm:presLayoutVars>
          <dgm:chPref val="3"/>
        </dgm:presLayoutVars>
      </dgm:prSet>
      <dgm:spPr/>
    </dgm:pt>
    <dgm:pt modelId="{83C1FEEF-22A8-9646-9A8B-140D58D2A5CA}" type="pres">
      <dgm:prSet presAssocID="{FDB39E3C-FDA1-D54F-A457-40FBEC185525}" presName="parTransOne" presStyleCnt="0"/>
      <dgm:spPr/>
    </dgm:pt>
    <dgm:pt modelId="{8D343D71-ACA8-D447-B069-067A43BA4C69}" type="pres">
      <dgm:prSet presAssocID="{FDB39E3C-FDA1-D54F-A457-40FBEC185525}" presName="horzOne" presStyleCnt="0"/>
      <dgm:spPr/>
    </dgm:pt>
    <dgm:pt modelId="{21340AEB-9D06-424A-A206-979354486AC5}" type="pres">
      <dgm:prSet presAssocID="{B57D8E46-F1A2-074E-9480-892FE5F5889B}" presName="vertTwo" presStyleCnt="0"/>
      <dgm:spPr/>
    </dgm:pt>
    <dgm:pt modelId="{069D6C21-FD72-864D-A3AA-08A444D0ED4D}" type="pres">
      <dgm:prSet presAssocID="{B57D8E46-F1A2-074E-9480-892FE5F5889B}" presName="txTwo" presStyleLbl="node2" presStyleIdx="0" presStyleCnt="2">
        <dgm:presLayoutVars>
          <dgm:chPref val="3"/>
        </dgm:presLayoutVars>
      </dgm:prSet>
      <dgm:spPr/>
    </dgm:pt>
    <dgm:pt modelId="{36E55A28-B6C9-A348-801E-22F6817B8672}" type="pres">
      <dgm:prSet presAssocID="{B57D8E46-F1A2-074E-9480-892FE5F5889B}" presName="parTransTwo" presStyleCnt="0"/>
      <dgm:spPr/>
    </dgm:pt>
    <dgm:pt modelId="{7A7C5103-7546-AA4D-8551-77797ECBE8ED}" type="pres">
      <dgm:prSet presAssocID="{B57D8E46-F1A2-074E-9480-892FE5F5889B}" presName="horzTwo" presStyleCnt="0"/>
      <dgm:spPr/>
    </dgm:pt>
    <dgm:pt modelId="{42BE96C6-2ED5-B84C-B400-C6784F6B4F51}" type="pres">
      <dgm:prSet presAssocID="{67459782-34B8-914B-A88D-31C846B16485}" presName="vertThree" presStyleCnt="0"/>
      <dgm:spPr/>
    </dgm:pt>
    <dgm:pt modelId="{5B55CF9A-D8A5-1848-8B93-A908C3E2E610}" type="pres">
      <dgm:prSet presAssocID="{67459782-34B8-914B-A88D-31C846B16485}" presName="txThree" presStyleLbl="node3" presStyleIdx="0" presStyleCnt="8">
        <dgm:presLayoutVars>
          <dgm:chPref val="3"/>
        </dgm:presLayoutVars>
      </dgm:prSet>
      <dgm:spPr/>
    </dgm:pt>
    <dgm:pt modelId="{1B628409-76E2-BD4E-AEC7-35C06A286FCE}" type="pres">
      <dgm:prSet presAssocID="{67459782-34B8-914B-A88D-31C846B16485}" presName="horzThree" presStyleCnt="0"/>
      <dgm:spPr/>
    </dgm:pt>
    <dgm:pt modelId="{79B0900E-CAD1-E44A-810D-495624CB2BD1}" type="pres">
      <dgm:prSet presAssocID="{6BDEAD33-2D49-5D47-9D5B-94186F3D1486}" presName="sibSpaceThree" presStyleCnt="0"/>
      <dgm:spPr/>
    </dgm:pt>
    <dgm:pt modelId="{8688A8A8-6D87-3240-868F-FB15175D3798}" type="pres">
      <dgm:prSet presAssocID="{6D5A11CB-BB71-BB4A-9B33-C27DE22CE336}" presName="vertThree" presStyleCnt="0"/>
      <dgm:spPr/>
    </dgm:pt>
    <dgm:pt modelId="{C2890550-0B94-0E47-895B-B726A0B1AF89}" type="pres">
      <dgm:prSet presAssocID="{6D5A11CB-BB71-BB4A-9B33-C27DE22CE336}" presName="txThree" presStyleLbl="node3" presStyleIdx="1" presStyleCnt="8">
        <dgm:presLayoutVars>
          <dgm:chPref val="3"/>
        </dgm:presLayoutVars>
      </dgm:prSet>
      <dgm:spPr/>
    </dgm:pt>
    <dgm:pt modelId="{D741E082-2AFB-D642-9D49-4664AB8D5627}" type="pres">
      <dgm:prSet presAssocID="{6D5A11CB-BB71-BB4A-9B33-C27DE22CE336}" presName="horzThree" presStyleCnt="0"/>
      <dgm:spPr/>
    </dgm:pt>
    <dgm:pt modelId="{44FB0E18-A55E-364C-A6AF-7DE030D4ACCF}" type="pres">
      <dgm:prSet presAssocID="{5668BE93-FEBF-E141-BA6C-12F9B0D84F3E}" presName="sibSpaceThree" presStyleCnt="0"/>
      <dgm:spPr/>
    </dgm:pt>
    <dgm:pt modelId="{97651CA9-5FBB-674A-ABA2-EF9BC9EC02F4}" type="pres">
      <dgm:prSet presAssocID="{B4E40FBD-3683-AE47-B505-3AF6FF9FD0EE}" presName="vertThree" presStyleCnt="0"/>
      <dgm:spPr/>
    </dgm:pt>
    <dgm:pt modelId="{613FDF2F-EE1D-A14B-ABC4-A0903BFB7B0C}" type="pres">
      <dgm:prSet presAssocID="{B4E40FBD-3683-AE47-B505-3AF6FF9FD0EE}" presName="txThree" presStyleLbl="node3" presStyleIdx="2" presStyleCnt="8">
        <dgm:presLayoutVars>
          <dgm:chPref val="3"/>
        </dgm:presLayoutVars>
      </dgm:prSet>
      <dgm:spPr/>
    </dgm:pt>
    <dgm:pt modelId="{5F48459D-6DDB-564A-ACC7-95ACEE23D3D7}" type="pres">
      <dgm:prSet presAssocID="{B4E40FBD-3683-AE47-B505-3AF6FF9FD0EE}" presName="horzThree" presStyleCnt="0"/>
      <dgm:spPr/>
    </dgm:pt>
    <dgm:pt modelId="{1CABE042-5B4B-8A41-9245-E7285A44697A}" type="pres">
      <dgm:prSet presAssocID="{ACD824C4-5CE1-D445-80CB-A6220415301B}" presName="sibSpaceThree" presStyleCnt="0"/>
      <dgm:spPr/>
    </dgm:pt>
    <dgm:pt modelId="{5C1430F6-FC54-C440-8C0E-496CF561BBAE}" type="pres">
      <dgm:prSet presAssocID="{7E1B5D0B-7F97-9D40-B3D7-37D8C05D746E}" presName="vertThree" presStyleCnt="0"/>
      <dgm:spPr/>
    </dgm:pt>
    <dgm:pt modelId="{46C57D53-70E0-F749-B30E-BAE4DC530EBB}" type="pres">
      <dgm:prSet presAssocID="{7E1B5D0B-7F97-9D40-B3D7-37D8C05D746E}" presName="txThree" presStyleLbl="node3" presStyleIdx="3" presStyleCnt="8">
        <dgm:presLayoutVars>
          <dgm:chPref val="3"/>
        </dgm:presLayoutVars>
      </dgm:prSet>
      <dgm:spPr/>
    </dgm:pt>
    <dgm:pt modelId="{A2031A02-53CC-CF4A-88C2-3F5E75B36D5E}" type="pres">
      <dgm:prSet presAssocID="{7E1B5D0B-7F97-9D40-B3D7-37D8C05D746E}" presName="horzThree" presStyleCnt="0"/>
      <dgm:spPr/>
    </dgm:pt>
    <dgm:pt modelId="{684193FA-4BFA-D643-89F3-0CA5AE31FA92}" type="pres">
      <dgm:prSet presAssocID="{986785BF-BBB8-084A-88B3-D34DF35ED062}" presName="sibSpaceTwo" presStyleCnt="0"/>
      <dgm:spPr/>
    </dgm:pt>
    <dgm:pt modelId="{AC418A97-0621-124D-B920-89AC99D757AB}" type="pres">
      <dgm:prSet presAssocID="{44FB4D3C-A0BF-DB4C-96D1-8812002BDFD6}" presName="vertTwo" presStyleCnt="0"/>
      <dgm:spPr/>
    </dgm:pt>
    <dgm:pt modelId="{0384EBE0-CC62-AF4E-8130-969AC4D2E79B}" type="pres">
      <dgm:prSet presAssocID="{44FB4D3C-A0BF-DB4C-96D1-8812002BDFD6}" presName="txTwo" presStyleLbl="node2" presStyleIdx="1" presStyleCnt="2">
        <dgm:presLayoutVars>
          <dgm:chPref val="3"/>
        </dgm:presLayoutVars>
      </dgm:prSet>
      <dgm:spPr/>
    </dgm:pt>
    <dgm:pt modelId="{D5D02B03-555B-8E4C-862C-0063D573C8E6}" type="pres">
      <dgm:prSet presAssocID="{44FB4D3C-A0BF-DB4C-96D1-8812002BDFD6}" presName="parTransTwo" presStyleCnt="0"/>
      <dgm:spPr/>
    </dgm:pt>
    <dgm:pt modelId="{89AF83C1-4748-4A4D-A471-05FE3C5AB8FF}" type="pres">
      <dgm:prSet presAssocID="{44FB4D3C-A0BF-DB4C-96D1-8812002BDFD6}" presName="horzTwo" presStyleCnt="0"/>
      <dgm:spPr/>
    </dgm:pt>
    <dgm:pt modelId="{52579345-690F-9B4A-9DF0-A389328167B5}" type="pres">
      <dgm:prSet presAssocID="{441C6F57-B6D5-984E-906B-B17A459E41C5}" presName="vertThree" presStyleCnt="0"/>
      <dgm:spPr/>
    </dgm:pt>
    <dgm:pt modelId="{9E68BC77-F016-C64C-8778-D5C3B8A24223}" type="pres">
      <dgm:prSet presAssocID="{441C6F57-B6D5-984E-906B-B17A459E41C5}" presName="txThree" presStyleLbl="node3" presStyleIdx="4" presStyleCnt="8">
        <dgm:presLayoutVars>
          <dgm:chPref val="3"/>
        </dgm:presLayoutVars>
      </dgm:prSet>
      <dgm:spPr/>
    </dgm:pt>
    <dgm:pt modelId="{0F9204F7-BFB5-1E4E-BE8B-8EE4ED2A8360}" type="pres">
      <dgm:prSet presAssocID="{441C6F57-B6D5-984E-906B-B17A459E41C5}" presName="horzThree" presStyleCnt="0"/>
      <dgm:spPr/>
    </dgm:pt>
    <dgm:pt modelId="{CDA7D6B8-AB6E-5A4B-B92F-BD615FA1A96F}" type="pres">
      <dgm:prSet presAssocID="{0FB63FE8-B294-1442-8323-CB7BDF734894}" presName="sibSpaceThree" presStyleCnt="0"/>
      <dgm:spPr/>
    </dgm:pt>
    <dgm:pt modelId="{62707645-A18C-0B46-A894-E20C74FF6E78}" type="pres">
      <dgm:prSet presAssocID="{668C8A5A-782B-3F42-B50B-2116AB36AF11}" presName="vertThree" presStyleCnt="0"/>
      <dgm:spPr/>
    </dgm:pt>
    <dgm:pt modelId="{4BF841D1-17BD-4E49-96AA-50252F8BA065}" type="pres">
      <dgm:prSet presAssocID="{668C8A5A-782B-3F42-B50B-2116AB36AF11}" presName="txThree" presStyleLbl="node3" presStyleIdx="5" presStyleCnt="8">
        <dgm:presLayoutVars>
          <dgm:chPref val="3"/>
        </dgm:presLayoutVars>
      </dgm:prSet>
      <dgm:spPr/>
    </dgm:pt>
    <dgm:pt modelId="{E5E6322F-A39E-B148-9B23-90BF654ECBC4}" type="pres">
      <dgm:prSet presAssocID="{668C8A5A-782B-3F42-B50B-2116AB36AF11}" presName="horzThree" presStyleCnt="0"/>
      <dgm:spPr/>
    </dgm:pt>
    <dgm:pt modelId="{5A67D0BD-917C-3D45-9053-C4EA214F3394}" type="pres">
      <dgm:prSet presAssocID="{7D2B623B-C71D-3845-B6C4-DEE8850E7D10}" presName="sibSpaceThree" presStyleCnt="0"/>
      <dgm:spPr/>
    </dgm:pt>
    <dgm:pt modelId="{4D75E9DB-C341-2E4F-B8D2-0F1B48C77A75}" type="pres">
      <dgm:prSet presAssocID="{C30E4384-A633-FC4B-99BD-70E386398CE8}" presName="vertThree" presStyleCnt="0"/>
      <dgm:spPr/>
    </dgm:pt>
    <dgm:pt modelId="{87FC025A-5ED0-4941-8231-E4CCD3076FA1}" type="pres">
      <dgm:prSet presAssocID="{C30E4384-A633-FC4B-99BD-70E386398CE8}" presName="txThree" presStyleLbl="node3" presStyleIdx="6" presStyleCnt="8">
        <dgm:presLayoutVars>
          <dgm:chPref val="3"/>
        </dgm:presLayoutVars>
      </dgm:prSet>
      <dgm:spPr/>
    </dgm:pt>
    <dgm:pt modelId="{6283022F-B677-0A46-B0D0-FEEC5BCDC75E}" type="pres">
      <dgm:prSet presAssocID="{C30E4384-A633-FC4B-99BD-70E386398CE8}" presName="horzThree" presStyleCnt="0"/>
      <dgm:spPr/>
    </dgm:pt>
    <dgm:pt modelId="{E2D55FE0-58C8-004E-90A6-D5294F5DB4C4}" type="pres">
      <dgm:prSet presAssocID="{8C3ACB2E-A5C9-A043-AD7A-446C4AAB0646}" presName="sibSpaceThree" presStyleCnt="0"/>
      <dgm:spPr/>
    </dgm:pt>
    <dgm:pt modelId="{ED78D844-48C4-6B43-BD28-C6DE3121DFA7}" type="pres">
      <dgm:prSet presAssocID="{6D7B9515-804C-4148-9258-6D0427B49D04}" presName="vertThree" presStyleCnt="0"/>
      <dgm:spPr/>
    </dgm:pt>
    <dgm:pt modelId="{89E897D7-6C68-7B46-B7A9-F38C5A45FF24}" type="pres">
      <dgm:prSet presAssocID="{6D7B9515-804C-4148-9258-6D0427B49D04}" presName="txThree" presStyleLbl="node3" presStyleIdx="7" presStyleCnt="8">
        <dgm:presLayoutVars>
          <dgm:chPref val="3"/>
        </dgm:presLayoutVars>
      </dgm:prSet>
      <dgm:spPr/>
    </dgm:pt>
    <dgm:pt modelId="{67B3D427-3682-4644-B3C6-C986F4B4F4DE}" type="pres">
      <dgm:prSet presAssocID="{6D7B9515-804C-4148-9258-6D0427B49D04}" presName="horzThree" presStyleCnt="0"/>
      <dgm:spPr/>
    </dgm:pt>
  </dgm:ptLst>
  <dgm:cxnLst>
    <dgm:cxn modelId="{CF3B8D06-98E1-FB45-99F2-45D1C581A7F6}" type="presOf" srcId="{6D5A11CB-BB71-BB4A-9B33-C27DE22CE336}" destId="{C2890550-0B94-0E47-895B-B726A0B1AF89}" srcOrd="0" destOrd="0" presId="urn:microsoft.com/office/officeart/2005/8/layout/hierarchy4"/>
    <dgm:cxn modelId="{5A4F9A32-F775-464A-95F8-45DCFD6A1718}" type="presOf" srcId="{668C8A5A-782B-3F42-B50B-2116AB36AF11}" destId="{4BF841D1-17BD-4E49-96AA-50252F8BA065}" srcOrd="0" destOrd="0" presId="urn:microsoft.com/office/officeart/2005/8/layout/hierarchy4"/>
    <dgm:cxn modelId="{99FF9B36-AB71-254D-B103-93E1E2B2D555}" type="presOf" srcId="{B57D8E46-F1A2-074E-9480-892FE5F5889B}" destId="{069D6C21-FD72-864D-A3AA-08A444D0ED4D}" srcOrd="0" destOrd="0" presId="urn:microsoft.com/office/officeart/2005/8/layout/hierarchy4"/>
    <dgm:cxn modelId="{38C75040-4951-C44E-834D-268A780A52E4}" srcId="{B57D8E46-F1A2-074E-9480-892FE5F5889B}" destId="{6D5A11CB-BB71-BB4A-9B33-C27DE22CE336}" srcOrd="1" destOrd="0" parTransId="{18C37E72-44CB-AA49-A33A-CAC33C80226A}" sibTransId="{5668BE93-FEBF-E141-BA6C-12F9B0D84F3E}"/>
    <dgm:cxn modelId="{4AF6FC45-B21D-9846-A662-E5457D231626}" type="presOf" srcId="{6D7B9515-804C-4148-9258-6D0427B49D04}" destId="{89E897D7-6C68-7B46-B7A9-F38C5A45FF24}" srcOrd="0" destOrd="0" presId="urn:microsoft.com/office/officeart/2005/8/layout/hierarchy4"/>
    <dgm:cxn modelId="{8C429266-BF68-BF41-8F4C-2E653C534861}" type="presOf" srcId="{7E1B5D0B-7F97-9D40-B3D7-37D8C05D746E}" destId="{46C57D53-70E0-F749-B30E-BAE4DC530EBB}" srcOrd="0" destOrd="0" presId="urn:microsoft.com/office/officeart/2005/8/layout/hierarchy4"/>
    <dgm:cxn modelId="{416E0067-7B31-DC44-BF39-232059500CF2}" type="presOf" srcId="{44FB4D3C-A0BF-DB4C-96D1-8812002BDFD6}" destId="{0384EBE0-CC62-AF4E-8130-969AC4D2E79B}" srcOrd="0" destOrd="0" presId="urn:microsoft.com/office/officeart/2005/8/layout/hierarchy4"/>
    <dgm:cxn modelId="{BE7CC76A-BD64-F64F-BF1D-756F21E92D5A}" srcId="{FDB39E3C-FDA1-D54F-A457-40FBEC185525}" destId="{44FB4D3C-A0BF-DB4C-96D1-8812002BDFD6}" srcOrd="1" destOrd="0" parTransId="{CEF71989-9706-5346-9B91-A6C610E46CE8}" sibTransId="{43EB58A8-FDB7-2C40-BF0A-7ADB464779EC}"/>
    <dgm:cxn modelId="{C1A8D572-F22C-6F4D-9ABC-ABFB03F85788}" srcId="{44FB4D3C-A0BF-DB4C-96D1-8812002BDFD6}" destId="{6D7B9515-804C-4148-9258-6D0427B49D04}" srcOrd="3" destOrd="0" parTransId="{F30650B2-AD3D-B244-A002-F9387C1504D8}" sibTransId="{0969CCD5-B5D8-9742-B899-4ECEBC193F09}"/>
    <dgm:cxn modelId="{84808A7D-31EB-6441-AF9A-27CC3ED31610}" type="presOf" srcId="{C30E4384-A633-FC4B-99BD-70E386398CE8}" destId="{87FC025A-5ED0-4941-8231-E4CCD3076FA1}" srcOrd="0" destOrd="0" presId="urn:microsoft.com/office/officeart/2005/8/layout/hierarchy4"/>
    <dgm:cxn modelId="{1E86057E-12C0-5D49-98FE-3775FE6323FD}" srcId="{B57D8E46-F1A2-074E-9480-892FE5F5889B}" destId="{67459782-34B8-914B-A88D-31C846B16485}" srcOrd="0" destOrd="0" parTransId="{65D02D1E-2772-DD49-B21E-20750C675C81}" sibTransId="{6BDEAD33-2D49-5D47-9D5B-94186F3D1486}"/>
    <dgm:cxn modelId="{569AB27F-2540-BD49-848E-4B490F12FDC9}" srcId="{FDB39E3C-FDA1-D54F-A457-40FBEC185525}" destId="{B57D8E46-F1A2-074E-9480-892FE5F5889B}" srcOrd="0" destOrd="0" parTransId="{FC404E35-A802-0644-8752-C3B3AC3516F6}" sibTransId="{986785BF-BBB8-084A-88B3-D34DF35ED062}"/>
    <dgm:cxn modelId="{46458C80-0883-E54A-99D7-E5E23B779DCF}" type="presOf" srcId="{B4E40FBD-3683-AE47-B505-3AF6FF9FD0EE}" destId="{613FDF2F-EE1D-A14B-ABC4-A0903BFB7B0C}" srcOrd="0" destOrd="0" presId="urn:microsoft.com/office/officeart/2005/8/layout/hierarchy4"/>
    <dgm:cxn modelId="{95B5A18B-062E-D84C-A8D4-19DB42E1F328}" srcId="{44FB4D3C-A0BF-DB4C-96D1-8812002BDFD6}" destId="{C30E4384-A633-FC4B-99BD-70E386398CE8}" srcOrd="2" destOrd="0" parTransId="{A8F726C5-DB1A-4047-A773-45CCCC8EE235}" sibTransId="{8C3ACB2E-A5C9-A043-AD7A-446C4AAB0646}"/>
    <dgm:cxn modelId="{766B9BAA-2547-7241-90A2-E952620F74CF}" srcId="{44FB4D3C-A0BF-DB4C-96D1-8812002BDFD6}" destId="{441C6F57-B6D5-984E-906B-B17A459E41C5}" srcOrd="0" destOrd="0" parTransId="{BE505476-B20E-BA40-8F1E-25488FFE9B68}" sibTransId="{0FB63FE8-B294-1442-8323-CB7BDF734894}"/>
    <dgm:cxn modelId="{B7E669B0-8CFC-9146-9672-072316F98D5F}" type="presOf" srcId="{FDB39E3C-FDA1-D54F-A457-40FBEC185525}" destId="{409668FE-94A0-804D-BDA3-9A68191F4A02}" srcOrd="0" destOrd="0" presId="urn:microsoft.com/office/officeart/2005/8/layout/hierarchy4"/>
    <dgm:cxn modelId="{7A4699B4-0516-A047-9994-A1C3A3E3F613}" type="presOf" srcId="{441C6F57-B6D5-984E-906B-B17A459E41C5}" destId="{9E68BC77-F016-C64C-8778-D5C3B8A24223}" srcOrd="0" destOrd="0" presId="urn:microsoft.com/office/officeart/2005/8/layout/hierarchy4"/>
    <dgm:cxn modelId="{E3DFCAB9-9F3F-D842-AA9B-7C5B7A31FCEA}" type="presOf" srcId="{67459782-34B8-914B-A88D-31C846B16485}" destId="{5B55CF9A-D8A5-1848-8B93-A908C3E2E610}" srcOrd="0" destOrd="0" presId="urn:microsoft.com/office/officeart/2005/8/layout/hierarchy4"/>
    <dgm:cxn modelId="{45045FC8-9BD7-3F47-ADBA-6010ED0A722D}" srcId="{44FB4D3C-A0BF-DB4C-96D1-8812002BDFD6}" destId="{668C8A5A-782B-3F42-B50B-2116AB36AF11}" srcOrd="1" destOrd="0" parTransId="{B231E30B-216E-BF42-AE04-1133AF95CEDF}" sibTransId="{7D2B623B-C71D-3845-B6C4-DEE8850E7D10}"/>
    <dgm:cxn modelId="{EFBFFEC8-7DAA-A943-AF02-4286DD4F0210}" srcId="{B57D8E46-F1A2-074E-9480-892FE5F5889B}" destId="{B4E40FBD-3683-AE47-B505-3AF6FF9FD0EE}" srcOrd="2" destOrd="0" parTransId="{5B65CE85-9B93-1F44-8174-29198A25B0AC}" sibTransId="{ACD824C4-5CE1-D445-80CB-A6220415301B}"/>
    <dgm:cxn modelId="{5DB9D5DA-0AF9-1D4B-9165-23D4AA0961B6}" type="presOf" srcId="{92CA3033-7E10-5D49-BAEA-5E15AC449AF5}" destId="{983E71A9-7204-EF4C-B757-7DF35ACF9FFD}" srcOrd="0" destOrd="0" presId="urn:microsoft.com/office/officeart/2005/8/layout/hierarchy4"/>
    <dgm:cxn modelId="{480618EE-D131-174A-9C5F-2A674E770A28}" srcId="{92CA3033-7E10-5D49-BAEA-5E15AC449AF5}" destId="{FDB39E3C-FDA1-D54F-A457-40FBEC185525}" srcOrd="0" destOrd="0" parTransId="{F2CB5F79-E0A9-AF44-85B3-C63730E07BF1}" sibTransId="{68BB825B-0C6C-3B43-BFDB-0EC117F00A15}"/>
    <dgm:cxn modelId="{F4B2D3F9-D1A2-EA49-9C46-7FF6E35F2CE2}" srcId="{B57D8E46-F1A2-074E-9480-892FE5F5889B}" destId="{7E1B5D0B-7F97-9D40-B3D7-37D8C05D746E}" srcOrd="3" destOrd="0" parTransId="{B9AEC8B7-37E5-A743-90EB-7BF234B136C5}" sibTransId="{5ED546DC-F52F-0541-9611-5EC4B074DF58}"/>
    <dgm:cxn modelId="{C3684FA3-29FD-8B48-9D6A-C2D6519B31A7}" type="presParOf" srcId="{983E71A9-7204-EF4C-B757-7DF35ACF9FFD}" destId="{3B225D73-810D-D143-A1E4-8C932F338318}" srcOrd="0" destOrd="0" presId="urn:microsoft.com/office/officeart/2005/8/layout/hierarchy4"/>
    <dgm:cxn modelId="{D5C63D15-4C3A-4841-AFF6-FA3DC8341381}" type="presParOf" srcId="{3B225D73-810D-D143-A1E4-8C932F338318}" destId="{409668FE-94A0-804D-BDA3-9A68191F4A02}" srcOrd="0" destOrd="0" presId="urn:microsoft.com/office/officeart/2005/8/layout/hierarchy4"/>
    <dgm:cxn modelId="{9B3137D9-061B-7546-8CEF-3EADD6FC33BB}" type="presParOf" srcId="{3B225D73-810D-D143-A1E4-8C932F338318}" destId="{83C1FEEF-22A8-9646-9A8B-140D58D2A5CA}" srcOrd="1" destOrd="0" presId="urn:microsoft.com/office/officeart/2005/8/layout/hierarchy4"/>
    <dgm:cxn modelId="{1D453A6D-A2EC-514A-AF64-5543B23058FB}" type="presParOf" srcId="{3B225D73-810D-D143-A1E4-8C932F338318}" destId="{8D343D71-ACA8-D447-B069-067A43BA4C69}" srcOrd="2" destOrd="0" presId="urn:microsoft.com/office/officeart/2005/8/layout/hierarchy4"/>
    <dgm:cxn modelId="{0EE2C561-B490-EA4F-85A0-323E1FE3FEC0}" type="presParOf" srcId="{8D343D71-ACA8-D447-B069-067A43BA4C69}" destId="{21340AEB-9D06-424A-A206-979354486AC5}" srcOrd="0" destOrd="0" presId="urn:microsoft.com/office/officeart/2005/8/layout/hierarchy4"/>
    <dgm:cxn modelId="{97CD2B57-1772-ED48-BFA0-C9F9F66E19D5}" type="presParOf" srcId="{21340AEB-9D06-424A-A206-979354486AC5}" destId="{069D6C21-FD72-864D-A3AA-08A444D0ED4D}" srcOrd="0" destOrd="0" presId="urn:microsoft.com/office/officeart/2005/8/layout/hierarchy4"/>
    <dgm:cxn modelId="{304F6BF7-7E91-674A-AE89-B4D8FE35DC5E}" type="presParOf" srcId="{21340AEB-9D06-424A-A206-979354486AC5}" destId="{36E55A28-B6C9-A348-801E-22F6817B8672}" srcOrd="1" destOrd="0" presId="urn:microsoft.com/office/officeart/2005/8/layout/hierarchy4"/>
    <dgm:cxn modelId="{201ACC18-2913-D840-A791-9D4C9A7F9718}" type="presParOf" srcId="{21340AEB-9D06-424A-A206-979354486AC5}" destId="{7A7C5103-7546-AA4D-8551-77797ECBE8ED}" srcOrd="2" destOrd="0" presId="urn:microsoft.com/office/officeart/2005/8/layout/hierarchy4"/>
    <dgm:cxn modelId="{23E464D1-5730-5744-8B48-97D27B7D1374}" type="presParOf" srcId="{7A7C5103-7546-AA4D-8551-77797ECBE8ED}" destId="{42BE96C6-2ED5-B84C-B400-C6784F6B4F51}" srcOrd="0" destOrd="0" presId="urn:microsoft.com/office/officeart/2005/8/layout/hierarchy4"/>
    <dgm:cxn modelId="{F0EC649B-1C8C-5042-927C-AB4CCFE4EE3C}" type="presParOf" srcId="{42BE96C6-2ED5-B84C-B400-C6784F6B4F51}" destId="{5B55CF9A-D8A5-1848-8B93-A908C3E2E610}" srcOrd="0" destOrd="0" presId="urn:microsoft.com/office/officeart/2005/8/layout/hierarchy4"/>
    <dgm:cxn modelId="{0F602AC9-80AB-F345-957D-693F904250BF}" type="presParOf" srcId="{42BE96C6-2ED5-B84C-B400-C6784F6B4F51}" destId="{1B628409-76E2-BD4E-AEC7-35C06A286FCE}" srcOrd="1" destOrd="0" presId="urn:microsoft.com/office/officeart/2005/8/layout/hierarchy4"/>
    <dgm:cxn modelId="{AEC2DE84-28BE-A847-86EB-780E662F8909}" type="presParOf" srcId="{7A7C5103-7546-AA4D-8551-77797ECBE8ED}" destId="{79B0900E-CAD1-E44A-810D-495624CB2BD1}" srcOrd="1" destOrd="0" presId="urn:microsoft.com/office/officeart/2005/8/layout/hierarchy4"/>
    <dgm:cxn modelId="{22CF0E2B-E95C-864E-91A9-51F343E08029}" type="presParOf" srcId="{7A7C5103-7546-AA4D-8551-77797ECBE8ED}" destId="{8688A8A8-6D87-3240-868F-FB15175D3798}" srcOrd="2" destOrd="0" presId="urn:microsoft.com/office/officeart/2005/8/layout/hierarchy4"/>
    <dgm:cxn modelId="{3884F44B-D82A-3448-828D-19F2BCED662E}" type="presParOf" srcId="{8688A8A8-6D87-3240-868F-FB15175D3798}" destId="{C2890550-0B94-0E47-895B-B726A0B1AF89}" srcOrd="0" destOrd="0" presId="urn:microsoft.com/office/officeart/2005/8/layout/hierarchy4"/>
    <dgm:cxn modelId="{CF63D2B5-1305-244E-8549-95B3D9A66F0D}" type="presParOf" srcId="{8688A8A8-6D87-3240-868F-FB15175D3798}" destId="{D741E082-2AFB-D642-9D49-4664AB8D5627}" srcOrd="1" destOrd="0" presId="urn:microsoft.com/office/officeart/2005/8/layout/hierarchy4"/>
    <dgm:cxn modelId="{7718C1DE-83BA-9143-8BDC-5BDDB18F2E54}" type="presParOf" srcId="{7A7C5103-7546-AA4D-8551-77797ECBE8ED}" destId="{44FB0E18-A55E-364C-A6AF-7DE030D4ACCF}" srcOrd="3" destOrd="0" presId="urn:microsoft.com/office/officeart/2005/8/layout/hierarchy4"/>
    <dgm:cxn modelId="{D8156DC1-E907-4C4A-AE60-28F1CF0744A0}" type="presParOf" srcId="{7A7C5103-7546-AA4D-8551-77797ECBE8ED}" destId="{97651CA9-5FBB-674A-ABA2-EF9BC9EC02F4}" srcOrd="4" destOrd="0" presId="urn:microsoft.com/office/officeart/2005/8/layout/hierarchy4"/>
    <dgm:cxn modelId="{F26C2D4D-753C-6947-A34B-89A5A4DC2306}" type="presParOf" srcId="{97651CA9-5FBB-674A-ABA2-EF9BC9EC02F4}" destId="{613FDF2F-EE1D-A14B-ABC4-A0903BFB7B0C}" srcOrd="0" destOrd="0" presId="urn:microsoft.com/office/officeart/2005/8/layout/hierarchy4"/>
    <dgm:cxn modelId="{1F6AE953-CD60-7B4D-99CF-7DE5995191FA}" type="presParOf" srcId="{97651CA9-5FBB-674A-ABA2-EF9BC9EC02F4}" destId="{5F48459D-6DDB-564A-ACC7-95ACEE23D3D7}" srcOrd="1" destOrd="0" presId="urn:microsoft.com/office/officeart/2005/8/layout/hierarchy4"/>
    <dgm:cxn modelId="{A52DB608-4509-FD49-B994-D7E884198CF5}" type="presParOf" srcId="{7A7C5103-7546-AA4D-8551-77797ECBE8ED}" destId="{1CABE042-5B4B-8A41-9245-E7285A44697A}" srcOrd="5" destOrd="0" presId="urn:microsoft.com/office/officeart/2005/8/layout/hierarchy4"/>
    <dgm:cxn modelId="{A2ADF8E9-7853-3747-BEFE-F89C96692E2A}" type="presParOf" srcId="{7A7C5103-7546-AA4D-8551-77797ECBE8ED}" destId="{5C1430F6-FC54-C440-8C0E-496CF561BBAE}" srcOrd="6" destOrd="0" presId="urn:microsoft.com/office/officeart/2005/8/layout/hierarchy4"/>
    <dgm:cxn modelId="{53A7CB70-922D-4846-A1D1-AA4FB0AC8907}" type="presParOf" srcId="{5C1430F6-FC54-C440-8C0E-496CF561BBAE}" destId="{46C57D53-70E0-F749-B30E-BAE4DC530EBB}" srcOrd="0" destOrd="0" presId="urn:microsoft.com/office/officeart/2005/8/layout/hierarchy4"/>
    <dgm:cxn modelId="{A0471FDD-5794-A24A-AEBE-6FDE4502859C}" type="presParOf" srcId="{5C1430F6-FC54-C440-8C0E-496CF561BBAE}" destId="{A2031A02-53CC-CF4A-88C2-3F5E75B36D5E}" srcOrd="1" destOrd="0" presId="urn:microsoft.com/office/officeart/2005/8/layout/hierarchy4"/>
    <dgm:cxn modelId="{DC422113-25F5-3C40-8D27-EECECDE8ECF2}" type="presParOf" srcId="{8D343D71-ACA8-D447-B069-067A43BA4C69}" destId="{684193FA-4BFA-D643-89F3-0CA5AE31FA92}" srcOrd="1" destOrd="0" presId="urn:microsoft.com/office/officeart/2005/8/layout/hierarchy4"/>
    <dgm:cxn modelId="{E9148C4F-313F-6348-8E33-C5A685136553}" type="presParOf" srcId="{8D343D71-ACA8-D447-B069-067A43BA4C69}" destId="{AC418A97-0621-124D-B920-89AC99D757AB}" srcOrd="2" destOrd="0" presId="urn:microsoft.com/office/officeart/2005/8/layout/hierarchy4"/>
    <dgm:cxn modelId="{CDBE71D4-F427-5843-9013-133FDC2ABC94}" type="presParOf" srcId="{AC418A97-0621-124D-B920-89AC99D757AB}" destId="{0384EBE0-CC62-AF4E-8130-969AC4D2E79B}" srcOrd="0" destOrd="0" presId="urn:microsoft.com/office/officeart/2005/8/layout/hierarchy4"/>
    <dgm:cxn modelId="{6DB765C7-1CBB-654A-BB92-13633CB31791}" type="presParOf" srcId="{AC418A97-0621-124D-B920-89AC99D757AB}" destId="{D5D02B03-555B-8E4C-862C-0063D573C8E6}" srcOrd="1" destOrd="0" presId="urn:microsoft.com/office/officeart/2005/8/layout/hierarchy4"/>
    <dgm:cxn modelId="{5967D8C7-08E2-4C4A-822B-55C677DAECB6}" type="presParOf" srcId="{AC418A97-0621-124D-B920-89AC99D757AB}" destId="{89AF83C1-4748-4A4D-A471-05FE3C5AB8FF}" srcOrd="2" destOrd="0" presId="urn:microsoft.com/office/officeart/2005/8/layout/hierarchy4"/>
    <dgm:cxn modelId="{D01FF3CC-7C4B-B742-AA58-18DA818601B4}" type="presParOf" srcId="{89AF83C1-4748-4A4D-A471-05FE3C5AB8FF}" destId="{52579345-690F-9B4A-9DF0-A389328167B5}" srcOrd="0" destOrd="0" presId="urn:microsoft.com/office/officeart/2005/8/layout/hierarchy4"/>
    <dgm:cxn modelId="{AE7C27FB-8CEF-8D46-8AA7-9D7E24121AD2}" type="presParOf" srcId="{52579345-690F-9B4A-9DF0-A389328167B5}" destId="{9E68BC77-F016-C64C-8778-D5C3B8A24223}" srcOrd="0" destOrd="0" presId="urn:microsoft.com/office/officeart/2005/8/layout/hierarchy4"/>
    <dgm:cxn modelId="{1156FB4C-51B9-EB40-B8CD-54DAE2B631DE}" type="presParOf" srcId="{52579345-690F-9B4A-9DF0-A389328167B5}" destId="{0F9204F7-BFB5-1E4E-BE8B-8EE4ED2A8360}" srcOrd="1" destOrd="0" presId="urn:microsoft.com/office/officeart/2005/8/layout/hierarchy4"/>
    <dgm:cxn modelId="{F5FA861B-5993-CB4B-9B19-EF9FFB26AE11}" type="presParOf" srcId="{89AF83C1-4748-4A4D-A471-05FE3C5AB8FF}" destId="{CDA7D6B8-AB6E-5A4B-B92F-BD615FA1A96F}" srcOrd="1" destOrd="0" presId="urn:microsoft.com/office/officeart/2005/8/layout/hierarchy4"/>
    <dgm:cxn modelId="{A6B8E99F-1246-AC49-AA4F-DD53F5F90F40}" type="presParOf" srcId="{89AF83C1-4748-4A4D-A471-05FE3C5AB8FF}" destId="{62707645-A18C-0B46-A894-E20C74FF6E78}" srcOrd="2" destOrd="0" presId="urn:microsoft.com/office/officeart/2005/8/layout/hierarchy4"/>
    <dgm:cxn modelId="{95D77366-3CE7-ED4E-8809-5792F8BF5022}" type="presParOf" srcId="{62707645-A18C-0B46-A894-E20C74FF6E78}" destId="{4BF841D1-17BD-4E49-96AA-50252F8BA065}" srcOrd="0" destOrd="0" presId="urn:microsoft.com/office/officeart/2005/8/layout/hierarchy4"/>
    <dgm:cxn modelId="{2D5C08FE-171B-1743-A744-FF10502E67DB}" type="presParOf" srcId="{62707645-A18C-0B46-A894-E20C74FF6E78}" destId="{E5E6322F-A39E-B148-9B23-90BF654ECBC4}" srcOrd="1" destOrd="0" presId="urn:microsoft.com/office/officeart/2005/8/layout/hierarchy4"/>
    <dgm:cxn modelId="{AED92285-4FFE-8344-93AA-10D03BC4903E}" type="presParOf" srcId="{89AF83C1-4748-4A4D-A471-05FE3C5AB8FF}" destId="{5A67D0BD-917C-3D45-9053-C4EA214F3394}" srcOrd="3" destOrd="0" presId="urn:microsoft.com/office/officeart/2005/8/layout/hierarchy4"/>
    <dgm:cxn modelId="{9CFF6EF0-2CEF-9142-A060-D4870C7D66DC}" type="presParOf" srcId="{89AF83C1-4748-4A4D-A471-05FE3C5AB8FF}" destId="{4D75E9DB-C341-2E4F-B8D2-0F1B48C77A75}" srcOrd="4" destOrd="0" presId="urn:microsoft.com/office/officeart/2005/8/layout/hierarchy4"/>
    <dgm:cxn modelId="{F4934B8F-61B6-8446-99FA-DA423E91A9B3}" type="presParOf" srcId="{4D75E9DB-C341-2E4F-B8D2-0F1B48C77A75}" destId="{87FC025A-5ED0-4941-8231-E4CCD3076FA1}" srcOrd="0" destOrd="0" presId="urn:microsoft.com/office/officeart/2005/8/layout/hierarchy4"/>
    <dgm:cxn modelId="{EF710FE2-6A9F-4243-8EFE-E8847F68AF73}" type="presParOf" srcId="{4D75E9DB-C341-2E4F-B8D2-0F1B48C77A75}" destId="{6283022F-B677-0A46-B0D0-FEEC5BCDC75E}" srcOrd="1" destOrd="0" presId="urn:microsoft.com/office/officeart/2005/8/layout/hierarchy4"/>
    <dgm:cxn modelId="{767252B4-324E-C24E-B87A-5973A07D8CDB}" type="presParOf" srcId="{89AF83C1-4748-4A4D-A471-05FE3C5AB8FF}" destId="{E2D55FE0-58C8-004E-90A6-D5294F5DB4C4}" srcOrd="5" destOrd="0" presId="urn:microsoft.com/office/officeart/2005/8/layout/hierarchy4"/>
    <dgm:cxn modelId="{D6377D3B-C07B-2B42-836B-365F4F597525}" type="presParOf" srcId="{89AF83C1-4748-4A4D-A471-05FE3C5AB8FF}" destId="{ED78D844-48C4-6B43-BD28-C6DE3121DFA7}" srcOrd="6" destOrd="0" presId="urn:microsoft.com/office/officeart/2005/8/layout/hierarchy4"/>
    <dgm:cxn modelId="{8559E64B-95A6-254F-B9C3-E793553E38D7}" type="presParOf" srcId="{ED78D844-48C4-6B43-BD28-C6DE3121DFA7}" destId="{89E897D7-6C68-7B46-B7A9-F38C5A45FF24}" srcOrd="0" destOrd="0" presId="urn:microsoft.com/office/officeart/2005/8/layout/hierarchy4"/>
    <dgm:cxn modelId="{C68BF58B-355D-7E42-A6B6-8E92F69421F8}" type="presParOf" srcId="{ED78D844-48C4-6B43-BD28-C6DE3121DFA7}" destId="{67B3D427-3682-4644-B3C6-C986F4B4F4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668FE-94A0-804D-BDA3-9A68191F4A02}">
      <dsp:nvSpPr>
        <dsp:cNvPr id="0" name=""/>
        <dsp:cNvSpPr/>
      </dsp:nvSpPr>
      <dsp:spPr>
        <a:xfrm>
          <a:off x="3390" y="0"/>
          <a:ext cx="4589247" cy="840257"/>
        </a:xfrm>
        <a:prstGeom prst="roundRect">
          <a:avLst>
            <a:gd name="adj" fmla="val 10000"/>
          </a:avLst>
        </a:prstGeom>
        <a:solidFill>
          <a:srgbClr val="008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Device Global Memory (shared between blocks) - Slowest</a:t>
          </a:r>
        </a:p>
      </dsp:txBody>
      <dsp:txXfrm>
        <a:off x="28000" y="24610"/>
        <a:ext cx="4540027" cy="791037"/>
      </dsp:txXfrm>
    </dsp:sp>
    <dsp:sp modelId="{069D6C21-FD72-864D-A3AA-08A444D0ED4D}">
      <dsp:nvSpPr>
        <dsp:cNvPr id="0" name=""/>
        <dsp:cNvSpPr/>
      </dsp:nvSpPr>
      <dsp:spPr>
        <a:xfrm>
          <a:off x="1695"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6305" y="946795"/>
        <a:ext cx="2222281" cy="791037"/>
      </dsp:txXfrm>
    </dsp:sp>
    <dsp:sp modelId="{5B55CF9A-D8A5-1848-8B93-A908C3E2E610}">
      <dsp:nvSpPr>
        <dsp:cNvPr id="0" name=""/>
        <dsp:cNvSpPr/>
      </dsp:nvSpPr>
      <dsp:spPr>
        <a:xfrm>
          <a:off x="1695"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T0 (private Memory) - Fastest</a:t>
          </a:r>
        </a:p>
      </dsp:txBody>
      <dsp:txXfrm>
        <a:off x="17820" y="1859064"/>
        <a:ext cx="518283" cy="808007"/>
      </dsp:txXfrm>
    </dsp:sp>
    <dsp:sp modelId="{C2890550-0B94-0E47-895B-B726A0B1AF89}">
      <dsp:nvSpPr>
        <dsp:cNvPr id="0" name=""/>
        <dsp:cNvSpPr/>
      </dsp:nvSpPr>
      <dsp:spPr>
        <a:xfrm>
          <a:off x="57535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591476" y="1859064"/>
        <a:ext cx="518283" cy="808007"/>
      </dsp:txXfrm>
    </dsp:sp>
    <dsp:sp modelId="{613FDF2F-EE1D-A14B-ABC4-A0903BFB7B0C}">
      <dsp:nvSpPr>
        <dsp:cNvPr id="0" name=""/>
        <dsp:cNvSpPr/>
      </dsp:nvSpPr>
      <dsp:spPr>
        <a:xfrm>
          <a:off x="114900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1165132" y="1859064"/>
        <a:ext cx="518283" cy="808007"/>
      </dsp:txXfrm>
    </dsp:sp>
    <dsp:sp modelId="{46C57D53-70E0-F749-B30E-BAE4DC530EBB}">
      <dsp:nvSpPr>
        <dsp:cNvPr id="0" name=""/>
        <dsp:cNvSpPr/>
      </dsp:nvSpPr>
      <dsp:spPr>
        <a:xfrm>
          <a:off x="172266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1738788" y="1859064"/>
        <a:ext cx="518283" cy="808007"/>
      </dsp:txXfrm>
    </dsp:sp>
    <dsp:sp modelId="{0384EBE0-CC62-AF4E-8130-969AC4D2E79B}">
      <dsp:nvSpPr>
        <dsp:cNvPr id="0" name=""/>
        <dsp:cNvSpPr/>
      </dsp:nvSpPr>
      <dsp:spPr>
        <a:xfrm>
          <a:off x="2319441" y="922185"/>
          <a:ext cx="2271501" cy="840257"/>
        </a:xfrm>
        <a:prstGeom prst="roundRect">
          <a:avLst>
            <a:gd name="adj" fmla="val 10000"/>
          </a:avLst>
        </a:prstGeom>
        <a:solidFill>
          <a:srgbClr val="0099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Block (Shared Memory) - Faster</a:t>
          </a:r>
        </a:p>
      </dsp:txBody>
      <dsp:txXfrm>
        <a:off x="2344051" y="946795"/>
        <a:ext cx="2222281" cy="791037"/>
      </dsp:txXfrm>
    </dsp:sp>
    <dsp:sp modelId="{9E68BC77-F016-C64C-8778-D5C3B8A24223}">
      <dsp:nvSpPr>
        <dsp:cNvPr id="0" name=""/>
        <dsp:cNvSpPr/>
      </dsp:nvSpPr>
      <dsp:spPr>
        <a:xfrm>
          <a:off x="2319441"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T0 (private Memory) - Fastest</a:t>
          </a:r>
        </a:p>
      </dsp:txBody>
      <dsp:txXfrm>
        <a:off x="2335566" y="1859064"/>
        <a:ext cx="518283" cy="808007"/>
      </dsp:txXfrm>
    </dsp:sp>
    <dsp:sp modelId="{4BF841D1-17BD-4E49-96AA-50252F8BA065}">
      <dsp:nvSpPr>
        <dsp:cNvPr id="0" name=""/>
        <dsp:cNvSpPr/>
      </dsp:nvSpPr>
      <dsp:spPr>
        <a:xfrm>
          <a:off x="2893097"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T1 (private Memory) - Fastest</a:t>
          </a:r>
        </a:p>
      </dsp:txBody>
      <dsp:txXfrm>
        <a:off x="2909222" y="1859064"/>
        <a:ext cx="518283" cy="808007"/>
      </dsp:txXfrm>
    </dsp:sp>
    <dsp:sp modelId="{87FC025A-5ED0-4941-8231-E4CCD3076FA1}">
      <dsp:nvSpPr>
        <dsp:cNvPr id="0" name=""/>
        <dsp:cNvSpPr/>
      </dsp:nvSpPr>
      <dsp:spPr>
        <a:xfrm>
          <a:off x="3466753"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T2 (private Memory) - Fastest</a:t>
          </a:r>
        </a:p>
      </dsp:txBody>
      <dsp:txXfrm>
        <a:off x="3482878" y="1859064"/>
        <a:ext cx="518283" cy="808007"/>
      </dsp:txXfrm>
    </dsp:sp>
    <dsp:sp modelId="{89E897D7-6C68-7B46-B7A9-F38C5A45FF24}">
      <dsp:nvSpPr>
        <dsp:cNvPr id="0" name=""/>
        <dsp:cNvSpPr/>
      </dsp:nvSpPr>
      <dsp:spPr>
        <a:xfrm>
          <a:off x="4040409" y="1842939"/>
          <a:ext cx="550533" cy="840257"/>
        </a:xfrm>
        <a:prstGeom prst="roundRect">
          <a:avLst>
            <a:gd name="adj" fmla="val 10000"/>
          </a:avLst>
        </a:prstGeom>
        <a:solidFill>
          <a:srgbClr val="00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rPr>
            <a:t>T3 (private Memory) - Fastest</a:t>
          </a:r>
        </a:p>
      </dsp:txBody>
      <dsp:txXfrm>
        <a:off x="4056534" y="1859064"/>
        <a:ext cx="518283" cy="8080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0FBCC6-D590-4D49-ACC9-5AB1060A74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71C141-5C39-5244-A584-9F826A8698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B64484-7F23-844A-BCEB-06DFAD827E32}" type="datetimeFigureOut">
              <a:rPr lang="en-US" smtClean="0"/>
              <a:t>2/24/22</a:t>
            </a:fld>
            <a:endParaRPr lang="en-US"/>
          </a:p>
        </p:txBody>
      </p:sp>
      <p:sp>
        <p:nvSpPr>
          <p:cNvPr id="4" name="Footer Placeholder 3">
            <a:extLst>
              <a:ext uri="{FF2B5EF4-FFF2-40B4-BE49-F238E27FC236}">
                <a16:creationId xmlns:a16="http://schemas.microsoft.com/office/drawing/2014/main" id="{EE1592DF-6505-6E47-A45D-75CD470C9C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468F8A8-8ADC-864C-AD75-B02BE87D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86691C-0E68-9945-BD25-AC1A3EECAB7C}" type="slidenum">
              <a:rPr lang="en-US" smtClean="0"/>
              <a:t>‹#›</a:t>
            </a:fld>
            <a:endParaRPr lang="en-US"/>
          </a:p>
        </p:txBody>
      </p:sp>
    </p:spTree>
    <p:extLst>
      <p:ext uri="{BB962C8B-B14F-4D97-AF65-F5344CB8AC3E}">
        <p14:creationId xmlns:p14="http://schemas.microsoft.com/office/powerpoint/2010/main" val="3830576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E11B0-21E1-9842-BB37-72784894B0AB}" type="datetimeFigureOut">
              <a:rPr lang="en-US" smtClean="0"/>
              <a:t>2/24/22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79886-461D-DD47-9D0C-6C305824B494}" type="slidenum">
              <a:rPr lang="en-US" smtClean="0"/>
              <a:t>‹#›</a:t>
            </a:fld>
            <a:endParaRPr lang="en-US"/>
          </a:p>
        </p:txBody>
      </p:sp>
    </p:spTree>
    <p:extLst>
      <p:ext uri="{BB962C8B-B14F-4D97-AF65-F5344CB8AC3E}">
        <p14:creationId xmlns:p14="http://schemas.microsoft.com/office/powerpoint/2010/main" val="13915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60</a:t>
            </a:fld>
            <a:endParaRPr lang="en-US"/>
          </a:p>
        </p:txBody>
      </p:sp>
    </p:spTree>
    <p:extLst>
      <p:ext uri="{BB962C8B-B14F-4D97-AF65-F5344CB8AC3E}">
        <p14:creationId xmlns:p14="http://schemas.microsoft.com/office/powerpoint/2010/main" val="4272096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225675" y="517525"/>
            <a:ext cx="4610100" cy="2593975"/>
          </a:xfrm>
        </p:spPr>
      </p:sp>
      <p:sp>
        <p:nvSpPr>
          <p:cNvPr id="7782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05114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85</a:t>
            </a:fld>
            <a:endParaRPr lang="en-US"/>
          </a:p>
        </p:txBody>
      </p:sp>
    </p:spTree>
    <p:extLst>
      <p:ext uri="{BB962C8B-B14F-4D97-AF65-F5344CB8AC3E}">
        <p14:creationId xmlns:p14="http://schemas.microsoft.com/office/powerpoint/2010/main" val="31650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86</a:t>
            </a:fld>
            <a:endParaRPr lang="en-US"/>
          </a:p>
        </p:txBody>
      </p:sp>
    </p:spTree>
    <p:extLst>
      <p:ext uri="{BB962C8B-B14F-4D97-AF65-F5344CB8AC3E}">
        <p14:creationId xmlns:p14="http://schemas.microsoft.com/office/powerpoint/2010/main" val="54206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35B7D0-651A-40CC-9B96-931B4C8E2F94}" type="slidenum">
              <a:rPr lang="en-US" smtClean="0"/>
              <a:pPr/>
              <a:t>87</a:t>
            </a:fld>
            <a:endParaRPr lang="en-US"/>
          </a:p>
        </p:txBody>
      </p:sp>
    </p:spTree>
    <p:extLst>
      <p:ext uri="{BB962C8B-B14F-4D97-AF65-F5344CB8AC3E}">
        <p14:creationId xmlns:p14="http://schemas.microsoft.com/office/powerpoint/2010/main" val="233226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85337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4515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2225675" y="517525"/>
            <a:ext cx="4610100" cy="2593975"/>
          </a:xfrm>
        </p:spPr>
      </p:sp>
      <p:sp>
        <p:nvSpPr>
          <p:cNvPr id="7885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42770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225675" y="517525"/>
            <a:ext cx="4610100" cy="2593975"/>
          </a:xfrm>
        </p:spPr>
      </p:sp>
      <p:sp>
        <p:nvSpPr>
          <p:cNvPr id="7987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9846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225675" y="517525"/>
            <a:ext cx="4610100" cy="2593975"/>
          </a:xfrm>
        </p:spPr>
      </p:sp>
      <p:sp>
        <p:nvSpPr>
          <p:cNvPr id="66563"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478809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225675" y="517525"/>
            <a:ext cx="4610100" cy="2593975"/>
          </a:xfrm>
        </p:spPr>
      </p:sp>
      <p:sp>
        <p:nvSpPr>
          <p:cNvPr id="6758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7531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2225675" y="517525"/>
            <a:ext cx="4610100" cy="2593975"/>
          </a:xfrm>
        </p:spPr>
      </p:sp>
      <p:sp>
        <p:nvSpPr>
          <p:cNvPr id="5837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1865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225675" y="517525"/>
            <a:ext cx="4610100" cy="2593975"/>
          </a:xfrm>
        </p:spPr>
      </p:sp>
      <p:sp>
        <p:nvSpPr>
          <p:cNvPr id="63491"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94302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225675" y="517525"/>
            <a:ext cx="4610100" cy="2593975"/>
          </a:xfrm>
        </p:spPr>
      </p:sp>
      <p:sp>
        <p:nvSpPr>
          <p:cNvPr id="64515"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5655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225675" y="517525"/>
            <a:ext cx="4610100" cy="2593975"/>
          </a:xfrm>
        </p:spPr>
      </p:sp>
      <p:sp>
        <p:nvSpPr>
          <p:cNvPr id="62467"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12547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35015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69604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3808213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225675" y="517525"/>
            <a:ext cx="4610100" cy="2593975"/>
          </a:xfrm>
        </p:spPr>
      </p:sp>
      <p:sp>
        <p:nvSpPr>
          <p:cNvPr id="65539" name="Rectangle 3"/>
          <p:cNvSpPr>
            <a:spLocks noGrp="1" noChangeArrowheads="1"/>
          </p:cNvSpPr>
          <p:nvPr>
            <p:ph type="body" idx="1"/>
          </p:nvPr>
        </p:nvSpPr>
        <p:spPr>
          <a:noFill/>
        </p:spPr>
        <p:txBody>
          <a:bodyPr/>
          <a:lstStyle/>
          <a:p>
            <a:endParaRPr lang="en-US">
              <a:latin typeface="Arial" charset="0"/>
            </a:endParaRPr>
          </a:p>
        </p:txBody>
      </p:sp>
    </p:spTree>
    <p:extLst>
      <p:ext uri="{BB962C8B-B14F-4D97-AF65-F5344CB8AC3E}">
        <p14:creationId xmlns:p14="http://schemas.microsoft.com/office/powerpoint/2010/main" val="249953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8779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42324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99652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190625" y="1151930"/>
            <a:ext cx="9810750" cy="2321719"/>
          </a:xfrm>
          <a:prstGeom prst="rect">
            <a:avLst/>
          </a:prstGeom>
        </p:spPr>
        <p:txBody>
          <a:bodyPr anchor="b"/>
          <a:lstStyle>
            <a:lvl1pPr>
              <a:defRPr sz="5625" b="0">
                <a:solidFill>
                  <a:srgbClr val="000000"/>
                </a:solidFill>
                <a:latin typeface="+mn-lt"/>
                <a:ea typeface="+mn-ea"/>
                <a:cs typeface="+mn-cs"/>
                <a:sym typeface="Helvetica Light"/>
              </a:defRPr>
            </a:lvl1pPr>
          </a:lstStyle>
          <a:p>
            <a:pPr lvl="0">
              <a:defRPr sz="1800"/>
            </a:pPr>
            <a:r>
              <a:rPr sz="5625"/>
              <a:t>Title Text</a:t>
            </a:r>
          </a:p>
        </p:txBody>
      </p:sp>
      <p:sp>
        <p:nvSpPr>
          <p:cNvPr id="7" name="Shape 7"/>
          <p:cNvSpPr>
            <a:spLocks noGrp="1"/>
          </p:cNvSpPr>
          <p:nvPr>
            <p:ph type="body"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Tree>
    <p:extLst>
      <p:ext uri="{BB962C8B-B14F-4D97-AF65-F5344CB8AC3E}">
        <p14:creationId xmlns:p14="http://schemas.microsoft.com/office/powerpoint/2010/main" val="30044392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286"/>
          </a:xfrm>
          <a:solidFill>
            <a:schemeClr val="accent2">
              <a:alpha val="51000"/>
            </a:schemeClr>
          </a:solidFill>
        </p:spPr>
        <p:txBody>
          <a:bodyPr/>
          <a:lstStyle/>
          <a:p>
            <a:r>
              <a:rPr lang="en-US" dirty="0"/>
              <a:t>Click to edit Master title style</a:t>
            </a:r>
          </a:p>
        </p:txBody>
      </p:sp>
      <p:sp>
        <p:nvSpPr>
          <p:cNvPr id="3" name="Content Placeholder 2"/>
          <p:cNvSpPr>
            <a:spLocks noGrp="1"/>
          </p:cNvSpPr>
          <p:nvPr>
            <p:ph idx="1"/>
          </p:nvPr>
        </p:nvSpPr>
        <p:spPr/>
        <p:txBody>
          <a:bodyPr/>
          <a:lstStyle>
            <a:lvl2pPr>
              <a:defRPr baseline="0">
                <a:solidFill>
                  <a:schemeClr val="accent3">
                    <a:lumMod val="75000"/>
                  </a:schemeClr>
                </a:solidFill>
                <a:latin typeface="Calibri" charset="0"/>
              </a:defRPr>
            </a:lvl2pPr>
            <a:lvl3pPr>
              <a:defRPr baseline="0">
                <a:solidFill>
                  <a:srgbClr val="002060"/>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A8F5BD7-90BA-2146-8F71-A3FF0872C14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96AE680-FEB8-CC41-AED8-5724E13BBC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0157C-06DC-C547-B30C-04C367763E61}"/>
              </a:ext>
            </a:extLst>
          </p:cNvPr>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314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25567-3CEF-414F-9B7D-82942F152A58}" type="slidenum">
              <a:rPr lang="en-US" smtClean="0"/>
              <a:t>‹#›</a:t>
            </a:fld>
            <a:endParaRPr lang="en-US" dirty="0"/>
          </a:p>
        </p:txBody>
      </p:sp>
    </p:spTree>
    <p:extLst>
      <p:ext uri="{BB962C8B-B14F-4D97-AF65-F5344CB8AC3E}">
        <p14:creationId xmlns:p14="http://schemas.microsoft.com/office/powerpoint/2010/main" val="190896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63833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73934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575338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39608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193339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25567-3CEF-414F-9B7D-82942F152A58}" type="slidenum">
              <a:rPr lang="en-US" smtClean="0"/>
              <a:t>‹#›</a:t>
            </a:fld>
            <a:endParaRPr lang="en-US"/>
          </a:p>
        </p:txBody>
      </p:sp>
    </p:spTree>
    <p:extLst>
      <p:ext uri="{BB962C8B-B14F-4D97-AF65-F5344CB8AC3E}">
        <p14:creationId xmlns:p14="http://schemas.microsoft.com/office/powerpoint/2010/main" val="98700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25567-3CEF-414F-9B7D-82942F152A58}" type="slidenum">
              <a:rPr lang="en-US" smtClean="0"/>
              <a:t>‹#›</a:t>
            </a:fld>
            <a:endParaRPr lang="en-US" dirty="0"/>
          </a:p>
        </p:txBody>
      </p:sp>
    </p:spTree>
    <p:extLst>
      <p:ext uri="{BB962C8B-B14F-4D97-AF65-F5344CB8AC3E}">
        <p14:creationId xmlns:p14="http://schemas.microsoft.com/office/powerpoint/2010/main" val="199526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4.emf"/><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5.emf"/><Relationship Id="rId9" Type="http://schemas.microsoft.com/office/2007/relationships/diagramDrawing" Target="../diagrams/drawing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body" idx="1"/>
          </p:nvPr>
        </p:nvSpPr>
        <p:spPr>
          <a:xfrm>
            <a:off x="2416969" y="1603193"/>
            <a:ext cx="7358063" cy="1419193"/>
          </a:xfrm>
          <a:prstGeom prst="rect">
            <a:avLst/>
          </a:prstGeom>
        </p:spPr>
        <p:txBody>
          <a:bodyPr/>
          <a:lstStyle/>
          <a:p>
            <a:pPr defTabSz="184837">
              <a:defRPr sz="1800"/>
            </a:pPr>
            <a:r>
              <a:rPr sz="2215" dirty="0"/>
              <a:t>Ganesh Gopalakrishnan</a:t>
            </a:r>
          </a:p>
          <a:p>
            <a:pPr defTabSz="184837">
              <a:defRPr sz="1800"/>
            </a:pPr>
            <a:r>
              <a:rPr sz="2215" dirty="0"/>
              <a:t>School of Computing</a:t>
            </a:r>
          </a:p>
          <a:p>
            <a:pPr defTabSz="184837">
              <a:defRPr sz="1800"/>
            </a:pPr>
            <a:r>
              <a:rPr sz="2215" dirty="0"/>
              <a:t>University of Utah</a:t>
            </a:r>
          </a:p>
          <a:p>
            <a:pPr defTabSz="184837">
              <a:defRPr sz="1800"/>
            </a:pPr>
            <a:r>
              <a:rPr sz="2215" b="1" dirty="0">
                <a:solidFill>
                  <a:srgbClr val="FF0000"/>
                </a:solidFill>
              </a:rPr>
              <a:t>Salt Lake City</a:t>
            </a:r>
            <a:r>
              <a:rPr sz="2215" dirty="0"/>
              <a:t>, UT 84112</a:t>
            </a:r>
          </a:p>
        </p:txBody>
      </p:sp>
      <p:pic>
        <p:nvPicPr>
          <p:cNvPr id="43" name="pasted-image.pdf"/>
          <p:cNvPicPr/>
          <p:nvPr/>
        </p:nvPicPr>
        <p:blipFill>
          <a:blip r:embed="rId2"/>
          <a:stretch>
            <a:fillRect/>
          </a:stretch>
        </p:blipFill>
        <p:spPr>
          <a:xfrm>
            <a:off x="5104805" y="4580930"/>
            <a:ext cx="1982391" cy="401836"/>
          </a:xfrm>
          <a:prstGeom prst="rect">
            <a:avLst/>
          </a:prstGeom>
          <a:ln w="12700">
            <a:miter lim="400000"/>
          </a:ln>
        </p:spPr>
      </p:pic>
      <p:sp>
        <p:nvSpPr>
          <p:cNvPr id="8" name="Title 1">
            <a:extLst>
              <a:ext uri="{FF2B5EF4-FFF2-40B4-BE49-F238E27FC236}">
                <a16:creationId xmlns:a16="http://schemas.microsoft.com/office/drawing/2014/main" id="{B10947D2-A3D0-5D4F-99D0-B7CD042AD84F}"/>
              </a:ext>
            </a:extLst>
          </p:cNvPr>
          <p:cNvSpPr>
            <a:spLocks noGrp="1"/>
          </p:cNvSpPr>
          <p:nvPr>
            <p:ph type="title"/>
          </p:nvPr>
        </p:nvSpPr>
        <p:spPr>
          <a:xfrm>
            <a:off x="838200" y="496232"/>
            <a:ext cx="10515600" cy="659468"/>
          </a:xfrm>
          <a:solidFill>
            <a:schemeClr val="accent2">
              <a:lumMod val="40000"/>
              <a:lumOff val="60000"/>
              <a:alpha val="98824"/>
            </a:schemeClr>
          </a:solidFill>
        </p:spPr>
        <p:txBody>
          <a:bodyPr>
            <a:normAutofit fontScale="90000"/>
          </a:bodyPr>
          <a:lstStyle/>
          <a:p>
            <a:pPr algn="ctr"/>
            <a:r>
              <a:rPr lang="en-US" sz="3600" dirty="0"/>
              <a:t>CS 5/6110, Software Correctness Analysis, Spring 2022</a:t>
            </a:r>
            <a:endParaRPr lang="en-US" dirty="0"/>
          </a:p>
        </p:txBody>
      </p:sp>
    </p:spTree>
    <p:extLst>
      <p:ext uri="{BB962C8B-B14F-4D97-AF65-F5344CB8AC3E}">
        <p14:creationId xmlns:p14="http://schemas.microsoft.com/office/powerpoint/2010/main" val="241132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Example of FOL (“classical”): Proof by contra</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A1: exists x : p(x) and [all y : d(y) -&gt; l(</a:t>
            </a:r>
            <a:r>
              <a:rPr lang="en-US" dirty="0" err="1"/>
              <a:t>x,y</a:t>
            </a:r>
            <a:r>
              <a:rPr lang="en-US" dirty="0"/>
              <a:t>)]</a:t>
            </a:r>
          </a:p>
          <a:p>
            <a:r>
              <a:rPr lang="en-US" dirty="0"/>
              <a:t>A2: all </a:t>
            </a:r>
            <a:r>
              <a:rPr lang="en-US" dirty="0" err="1"/>
              <a:t>x,y</a:t>
            </a:r>
            <a:r>
              <a:rPr lang="en-US" dirty="0"/>
              <a:t> : [ p(x) &amp; q(y) =&gt; ! l(</a:t>
            </a:r>
            <a:r>
              <a:rPr lang="en-US" dirty="0" err="1"/>
              <a:t>x,y</a:t>
            </a:r>
            <a:r>
              <a:rPr lang="en-US" dirty="0"/>
              <a:t>) ]</a:t>
            </a:r>
          </a:p>
          <a:p>
            <a:r>
              <a:rPr lang="en-US" dirty="0"/>
              <a:t>G: all x : d(x) =&gt; !q(x)</a:t>
            </a:r>
          </a:p>
          <a:p>
            <a:r>
              <a:rPr lang="en-US" dirty="0"/>
              <a:t>NG: exists x : d(x) &amp; q(x)</a:t>
            </a:r>
          </a:p>
          <a:p>
            <a:endParaRPr lang="en-US" dirty="0"/>
          </a:p>
          <a:p>
            <a:r>
              <a:rPr lang="en-US" dirty="0"/>
              <a:t>A1 </a:t>
            </a:r>
            <a:r>
              <a:rPr lang="en-US" dirty="0" err="1"/>
              <a:t>skolemize</a:t>
            </a:r>
            <a:r>
              <a:rPr lang="en-US" dirty="0"/>
              <a:t> x with p0</a:t>
            </a:r>
          </a:p>
          <a:p>
            <a:r>
              <a:rPr lang="en-US" dirty="0"/>
              <a:t>A1sk: p(p0) and [all y : d(y) -&gt; l(p0,y)]</a:t>
            </a:r>
          </a:p>
          <a:p>
            <a:r>
              <a:rPr lang="en-US" dirty="0" err="1"/>
              <a:t>NGsk</a:t>
            </a:r>
            <a:r>
              <a:rPr lang="en-US" dirty="0"/>
              <a:t>: </a:t>
            </a:r>
            <a:r>
              <a:rPr lang="en-US" dirty="0" err="1"/>
              <a:t>Skolemize</a:t>
            </a:r>
            <a:r>
              <a:rPr lang="en-US" dirty="0"/>
              <a:t> NG : d(d0) &amp; q(d0)</a:t>
            </a:r>
          </a:p>
        </p:txBody>
      </p:sp>
    </p:spTree>
    <p:extLst>
      <p:ext uri="{BB962C8B-B14F-4D97-AF65-F5344CB8AC3E}">
        <p14:creationId xmlns:p14="http://schemas.microsoft.com/office/powerpoint/2010/main" val="1229818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Example of FOL (“classical”): Proof by contra</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A1: exists x : p(x) and [all y : d(y) -&gt; l(</a:t>
            </a:r>
            <a:r>
              <a:rPr lang="en-US" dirty="0" err="1"/>
              <a:t>x,y</a:t>
            </a:r>
            <a:r>
              <a:rPr lang="en-US" dirty="0"/>
              <a:t>)]</a:t>
            </a:r>
          </a:p>
          <a:p>
            <a:r>
              <a:rPr lang="en-US" dirty="0"/>
              <a:t>A2: all </a:t>
            </a:r>
            <a:r>
              <a:rPr lang="en-US" dirty="0" err="1"/>
              <a:t>x,y</a:t>
            </a:r>
            <a:r>
              <a:rPr lang="en-US" dirty="0"/>
              <a:t> : [ p(x) &amp; q(y) =&gt; ! l(</a:t>
            </a:r>
            <a:r>
              <a:rPr lang="en-US" dirty="0" err="1"/>
              <a:t>x,y</a:t>
            </a:r>
            <a:r>
              <a:rPr lang="en-US" dirty="0"/>
              <a:t>) ]</a:t>
            </a:r>
          </a:p>
          <a:p>
            <a:r>
              <a:rPr lang="en-US" dirty="0"/>
              <a:t>G: all x : d(x) =&gt; !q(x)</a:t>
            </a:r>
          </a:p>
          <a:p>
            <a:r>
              <a:rPr lang="en-US" dirty="0"/>
              <a:t>NG: exists x : d(x) &amp; q(x)</a:t>
            </a:r>
          </a:p>
          <a:p>
            <a:r>
              <a:rPr lang="en-US" dirty="0"/>
              <a:t>A1sk: p(p0) and [all y : d(y) -&gt; l(p0,y)]</a:t>
            </a:r>
          </a:p>
          <a:p>
            <a:r>
              <a:rPr lang="en-US" dirty="0" err="1"/>
              <a:t>NGsk</a:t>
            </a:r>
            <a:r>
              <a:rPr lang="en-US" dirty="0"/>
              <a:t>: d(d0) &amp; q(d0)</a:t>
            </a:r>
          </a:p>
          <a:p>
            <a:r>
              <a:rPr lang="en-US" dirty="0"/>
              <a:t>A1sk with d0 specialization: p(p0) &amp; d(d0) =&gt; l(p0,d0)</a:t>
            </a:r>
          </a:p>
          <a:p>
            <a:r>
              <a:rPr lang="en-US" dirty="0"/>
              <a:t>Now what?</a:t>
            </a:r>
          </a:p>
          <a:p>
            <a:pPr lvl="1"/>
            <a:r>
              <a:rPr lang="en-US" dirty="0"/>
              <a:t>Hint : we have not used A2</a:t>
            </a:r>
          </a:p>
        </p:txBody>
      </p:sp>
    </p:spTree>
    <p:extLst>
      <p:ext uri="{BB962C8B-B14F-4D97-AF65-F5344CB8AC3E}">
        <p14:creationId xmlns:p14="http://schemas.microsoft.com/office/powerpoint/2010/main" val="148078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Example of FOL (“classical”): Proof by contra</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lnSpcReduction="10000"/>
          </a:bodyPr>
          <a:lstStyle/>
          <a:p>
            <a:r>
              <a:rPr lang="en-US" dirty="0"/>
              <a:t>A1: exists x : p(x) and [all y : d(y) -&gt; l(</a:t>
            </a:r>
            <a:r>
              <a:rPr lang="en-US" dirty="0" err="1"/>
              <a:t>x,y</a:t>
            </a:r>
            <a:r>
              <a:rPr lang="en-US" dirty="0"/>
              <a:t>)]</a:t>
            </a:r>
          </a:p>
          <a:p>
            <a:r>
              <a:rPr lang="en-US" dirty="0"/>
              <a:t>A2: all </a:t>
            </a:r>
            <a:r>
              <a:rPr lang="en-US" dirty="0" err="1"/>
              <a:t>x,y</a:t>
            </a:r>
            <a:r>
              <a:rPr lang="en-US" dirty="0"/>
              <a:t> : [ p(x) &amp; q(y) =&gt; ! l(</a:t>
            </a:r>
            <a:r>
              <a:rPr lang="en-US" dirty="0" err="1"/>
              <a:t>x,y</a:t>
            </a:r>
            <a:r>
              <a:rPr lang="en-US" dirty="0"/>
              <a:t>) ]</a:t>
            </a:r>
          </a:p>
          <a:p>
            <a:r>
              <a:rPr lang="en-US" dirty="0"/>
              <a:t>G: all x : d(x) =&gt; !q(x)</a:t>
            </a:r>
          </a:p>
          <a:p>
            <a:r>
              <a:rPr lang="en-US" dirty="0"/>
              <a:t>NG: exists x : d(x) &amp; q(x)</a:t>
            </a:r>
          </a:p>
          <a:p>
            <a:r>
              <a:rPr lang="en-US" dirty="0"/>
              <a:t>A1sk: p(p0) and [all y : d(y) -&gt; l(p0,y)]</a:t>
            </a:r>
          </a:p>
          <a:p>
            <a:r>
              <a:rPr lang="en-US" dirty="0" err="1"/>
              <a:t>NGsk</a:t>
            </a:r>
            <a:r>
              <a:rPr lang="en-US" dirty="0"/>
              <a:t>: d(d0) &amp; q(d0)</a:t>
            </a:r>
          </a:p>
          <a:p>
            <a:r>
              <a:rPr lang="en-US" dirty="0"/>
              <a:t>A1sk with d0 specialization: p(p0) &amp; d(d0) =&gt; l(p0,d0)</a:t>
            </a:r>
          </a:p>
          <a:p>
            <a:r>
              <a:rPr lang="en-US" dirty="0"/>
              <a:t>Now what?</a:t>
            </a:r>
          </a:p>
          <a:p>
            <a:pPr lvl="1"/>
            <a:r>
              <a:rPr lang="en-US" dirty="0"/>
              <a:t>Hint : we have not used A2</a:t>
            </a:r>
          </a:p>
          <a:p>
            <a:r>
              <a:rPr lang="en-US" dirty="0"/>
              <a:t>A2sp with p0 and d0: p(p0) &amp; q(d0) =&gt; !l(p0,d0)</a:t>
            </a:r>
          </a:p>
          <a:p>
            <a:pPr lvl="1"/>
            <a:r>
              <a:rPr lang="en-US" dirty="0"/>
              <a:t>Do you smell the contradiction?</a:t>
            </a:r>
          </a:p>
          <a:p>
            <a:pPr lvl="1"/>
            <a:r>
              <a:rPr lang="en-US" dirty="0"/>
              <a:t>How to finish?</a:t>
            </a:r>
          </a:p>
        </p:txBody>
      </p:sp>
    </p:spTree>
    <p:extLst>
      <p:ext uri="{BB962C8B-B14F-4D97-AF65-F5344CB8AC3E}">
        <p14:creationId xmlns:p14="http://schemas.microsoft.com/office/powerpoint/2010/main" val="314553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Example of FOL (“classical”): Proof by contra</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lnSpcReduction="10000"/>
          </a:bodyPr>
          <a:lstStyle/>
          <a:p>
            <a:r>
              <a:rPr lang="en-US" dirty="0"/>
              <a:t>A1: exists x : p(x) and [all y : d(y) -&gt; l(</a:t>
            </a:r>
            <a:r>
              <a:rPr lang="en-US" dirty="0" err="1"/>
              <a:t>x,y</a:t>
            </a:r>
            <a:r>
              <a:rPr lang="en-US" dirty="0"/>
              <a:t>)]</a:t>
            </a:r>
          </a:p>
          <a:p>
            <a:r>
              <a:rPr lang="en-US" dirty="0"/>
              <a:t>A2: all </a:t>
            </a:r>
            <a:r>
              <a:rPr lang="en-US" dirty="0" err="1"/>
              <a:t>x,y</a:t>
            </a:r>
            <a:r>
              <a:rPr lang="en-US" dirty="0"/>
              <a:t> : [ p(x) &amp; q(y) =&gt; ! l(</a:t>
            </a:r>
            <a:r>
              <a:rPr lang="en-US" dirty="0" err="1"/>
              <a:t>x,y</a:t>
            </a:r>
            <a:r>
              <a:rPr lang="en-US" dirty="0"/>
              <a:t>) ]</a:t>
            </a:r>
          </a:p>
          <a:p>
            <a:r>
              <a:rPr lang="en-US" dirty="0"/>
              <a:t>G: all x : d(x) =&gt; !q(x)</a:t>
            </a:r>
          </a:p>
          <a:p>
            <a:r>
              <a:rPr lang="en-US" dirty="0"/>
              <a:t>NG: exists x : d(x) &amp; q(x)</a:t>
            </a:r>
          </a:p>
          <a:p>
            <a:r>
              <a:rPr lang="en-US" dirty="0"/>
              <a:t>A1sk: p(p0) and [all y : d(y) -&gt; l(p0,y)]</a:t>
            </a:r>
          </a:p>
          <a:p>
            <a:r>
              <a:rPr lang="en-US" dirty="0" err="1"/>
              <a:t>NGsk</a:t>
            </a:r>
            <a:r>
              <a:rPr lang="en-US" dirty="0"/>
              <a:t>: d(d0) &amp; q(d0)</a:t>
            </a:r>
          </a:p>
          <a:p>
            <a:r>
              <a:rPr lang="en-US" dirty="0"/>
              <a:t>A1sk with d0 specialization: (A1sk’): p(p0) &amp; [ d(d0) =&gt; l(p0,d0) ]</a:t>
            </a:r>
          </a:p>
          <a:p>
            <a:r>
              <a:rPr lang="en-US" dirty="0"/>
              <a:t>Now what?</a:t>
            </a:r>
          </a:p>
          <a:p>
            <a:r>
              <a:rPr lang="en-US" dirty="0"/>
              <a:t>A2sp with p0 and d0: p(p0) &amp; q(d0) =&gt; !l(p0,d0)</a:t>
            </a:r>
          </a:p>
          <a:p>
            <a:r>
              <a:rPr lang="en-US" dirty="0"/>
              <a:t>MP of A1sk’ and </a:t>
            </a:r>
            <a:r>
              <a:rPr lang="en-US" dirty="0" err="1"/>
              <a:t>NGsk</a:t>
            </a:r>
            <a:r>
              <a:rPr lang="en-US" dirty="0"/>
              <a:t> : l(p0,d0)</a:t>
            </a:r>
          </a:p>
          <a:p>
            <a:r>
              <a:rPr lang="en-US" dirty="0"/>
              <a:t>Contra of !l(p0,d0) and l(p0,d0)</a:t>
            </a:r>
          </a:p>
        </p:txBody>
      </p:sp>
    </p:spTree>
    <p:extLst>
      <p:ext uri="{BB962C8B-B14F-4D97-AF65-F5344CB8AC3E}">
        <p14:creationId xmlns:p14="http://schemas.microsoft.com/office/powerpoint/2010/main" val="53419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1831422"/>
          </a:xfrm>
        </p:spPr>
        <p:txBody>
          <a:bodyPr>
            <a:normAutofit/>
          </a:bodyPr>
          <a:lstStyle/>
          <a:p>
            <a:r>
              <a:rPr lang="en-US" dirty="0">
                <a:solidFill>
                  <a:srgbClr val="0432FF"/>
                </a:solidFill>
              </a:rPr>
              <a:t>Lecture 14 : First-Order Logic</a:t>
            </a:r>
            <a:br>
              <a:rPr lang="en-US" dirty="0">
                <a:solidFill>
                  <a:srgbClr val="0432FF"/>
                </a:solidFill>
              </a:rPr>
            </a:br>
            <a:r>
              <a:rPr lang="en-US" dirty="0">
                <a:solidFill>
                  <a:srgbClr val="0432FF"/>
                </a:solidFill>
              </a:rPr>
              <a:t>aka predicate logic : Basics</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2385390"/>
            <a:ext cx="10996246" cy="4202979"/>
          </a:xfrm>
        </p:spPr>
        <p:txBody>
          <a:bodyPr>
            <a:normAutofit/>
          </a:bodyPr>
          <a:lstStyle/>
          <a:p>
            <a:r>
              <a:rPr lang="en-US" dirty="0"/>
              <a:t>There exist consistent axiomatizations of FOL</a:t>
            </a:r>
          </a:p>
          <a:p>
            <a:r>
              <a:rPr lang="en-US" dirty="0"/>
              <a:t>There exist complete axiomatizations of FOL</a:t>
            </a:r>
          </a:p>
          <a:p>
            <a:r>
              <a:rPr lang="en-US" dirty="0"/>
              <a:t>FOL is only semi-decidable</a:t>
            </a:r>
          </a:p>
          <a:p>
            <a:pPr lvl="1"/>
            <a:r>
              <a:rPr lang="en-US" dirty="0"/>
              <a:t>Only procedures exist for deciding validity </a:t>
            </a:r>
          </a:p>
          <a:p>
            <a:pPr lvl="2"/>
            <a:r>
              <a:rPr lang="en-US" dirty="0"/>
              <a:t>No algorithms</a:t>
            </a:r>
          </a:p>
          <a:p>
            <a:pPr lvl="3"/>
            <a:r>
              <a:rPr lang="en-US" dirty="0"/>
              <a:t>No TMs that don’t loop</a:t>
            </a:r>
          </a:p>
          <a:p>
            <a:pPr lvl="1"/>
            <a:r>
              <a:rPr lang="en-US" dirty="0"/>
              <a:t>Semi-algorithms exist because of completeness</a:t>
            </a:r>
          </a:p>
          <a:p>
            <a:pPr lvl="2"/>
            <a:r>
              <a:rPr lang="en-US" dirty="0"/>
              <a:t>If indeed valid (true), there is a proof</a:t>
            </a:r>
          </a:p>
          <a:p>
            <a:pPr lvl="2"/>
            <a:r>
              <a:rPr lang="en-US" dirty="0"/>
              <a:t>And we can discover the proof </a:t>
            </a:r>
          </a:p>
          <a:p>
            <a:pPr lvl="3"/>
            <a:r>
              <a:rPr lang="en-US" dirty="0"/>
              <a:t>via systematic enumeration of all legal inference sequences</a:t>
            </a:r>
          </a:p>
        </p:txBody>
      </p:sp>
    </p:spTree>
    <p:extLst>
      <p:ext uri="{BB962C8B-B14F-4D97-AF65-F5344CB8AC3E}">
        <p14:creationId xmlns:p14="http://schemas.microsoft.com/office/powerpoint/2010/main" val="2463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Encoding the “doctor/quack theorem” in Alloy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What all FOL concepts are involved?</a:t>
            </a:r>
          </a:p>
          <a:p>
            <a:endParaRPr lang="en-US" dirty="0"/>
          </a:p>
          <a:p>
            <a:endParaRPr lang="en-US" dirty="0"/>
          </a:p>
          <a:p>
            <a:endParaRPr lang="en-US" dirty="0"/>
          </a:p>
          <a:p>
            <a:r>
              <a:rPr lang="en-US" dirty="0"/>
              <a:t>How to encode each of them in Alloy?</a:t>
            </a:r>
          </a:p>
        </p:txBody>
      </p:sp>
    </p:spTree>
    <p:extLst>
      <p:ext uri="{BB962C8B-B14F-4D97-AF65-F5344CB8AC3E}">
        <p14:creationId xmlns:p14="http://schemas.microsoft.com/office/powerpoint/2010/main" val="12554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Encoding the “doctor/quack theorem” in Alloy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fontScale="92500" lnSpcReduction="10000"/>
          </a:bodyPr>
          <a:lstStyle/>
          <a:p>
            <a:r>
              <a:rPr lang="en-US" dirty="0"/>
              <a:t>What all FOL concepts are involved?</a:t>
            </a:r>
          </a:p>
          <a:p>
            <a:pPr lvl="1"/>
            <a:r>
              <a:rPr lang="en-US" dirty="0"/>
              <a:t>Propositional variables</a:t>
            </a:r>
          </a:p>
          <a:p>
            <a:pPr lvl="2"/>
            <a:r>
              <a:rPr lang="en-US" dirty="0"/>
              <a:t>Zero-</a:t>
            </a:r>
            <a:r>
              <a:rPr lang="en-US" dirty="0" err="1"/>
              <a:t>ary</a:t>
            </a:r>
            <a:r>
              <a:rPr lang="en-US" dirty="0"/>
              <a:t> predicates</a:t>
            </a:r>
          </a:p>
          <a:p>
            <a:pPr lvl="1"/>
            <a:r>
              <a:rPr lang="en-US" dirty="0"/>
              <a:t>Predicates of higher arity</a:t>
            </a:r>
          </a:p>
          <a:p>
            <a:pPr lvl="2"/>
            <a:r>
              <a:rPr lang="en-US" dirty="0"/>
              <a:t>One-</a:t>
            </a:r>
            <a:r>
              <a:rPr lang="en-US" dirty="0" err="1"/>
              <a:t>ary</a:t>
            </a:r>
            <a:r>
              <a:rPr lang="en-US" dirty="0"/>
              <a:t> predicates (or subsets of the universe in most cases)</a:t>
            </a:r>
          </a:p>
          <a:p>
            <a:pPr lvl="2"/>
            <a:r>
              <a:rPr lang="en-US" dirty="0"/>
              <a:t>Two-</a:t>
            </a:r>
            <a:r>
              <a:rPr lang="en-US" dirty="0" err="1"/>
              <a:t>ary</a:t>
            </a:r>
            <a:r>
              <a:rPr lang="en-US" dirty="0"/>
              <a:t> predicates (pairs over U)</a:t>
            </a:r>
          </a:p>
          <a:p>
            <a:pPr lvl="1"/>
            <a:r>
              <a:rPr lang="en-US" dirty="0"/>
              <a:t>Zero-</a:t>
            </a:r>
            <a:r>
              <a:rPr lang="en-US" dirty="0" err="1"/>
              <a:t>ary</a:t>
            </a:r>
            <a:r>
              <a:rPr lang="en-US" dirty="0"/>
              <a:t> functions</a:t>
            </a:r>
          </a:p>
          <a:p>
            <a:pPr lvl="2"/>
            <a:r>
              <a:rPr lang="en-US" dirty="0"/>
              <a:t>Or constants in various value domains</a:t>
            </a:r>
          </a:p>
          <a:p>
            <a:pPr lvl="1"/>
            <a:r>
              <a:rPr lang="en-US" dirty="0"/>
              <a:t>One-</a:t>
            </a:r>
            <a:r>
              <a:rPr lang="en-US" dirty="0" err="1"/>
              <a:t>ary</a:t>
            </a:r>
            <a:r>
              <a:rPr lang="en-US" dirty="0"/>
              <a:t> and higher-arity functions</a:t>
            </a:r>
          </a:p>
          <a:p>
            <a:endParaRPr lang="en-US" dirty="0"/>
          </a:p>
          <a:p>
            <a:r>
              <a:rPr lang="en-US" dirty="0"/>
              <a:t>How to encode each of them in Alloy?</a:t>
            </a:r>
          </a:p>
          <a:p>
            <a:pPr lvl="1"/>
            <a:r>
              <a:rPr lang="en-US" dirty="0"/>
              <a:t>We will study how the encoding goes for the doctor/quack theorem</a:t>
            </a:r>
          </a:p>
          <a:p>
            <a:pPr lvl="1"/>
            <a:r>
              <a:rPr lang="en-US" dirty="0"/>
              <a:t>Then we will study how to encode general FOL concepts using Alloy</a:t>
            </a:r>
          </a:p>
          <a:p>
            <a:pPr lvl="2"/>
            <a:r>
              <a:rPr lang="en-US" dirty="0"/>
              <a:t>Again, for bounded-model proofs</a:t>
            </a:r>
          </a:p>
          <a:p>
            <a:pPr lvl="1"/>
            <a:r>
              <a:rPr lang="en-US" dirty="0"/>
              <a:t>Look at Alloy-Constructs-and-</a:t>
            </a:r>
            <a:r>
              <a:rPr lang="en-US" dirty="0" err="1"/>
              <a:t>Usage.txt</a:t>
            </a:r>
            <a:r>
              <a:rPr lang="en-US" dirty="0"/>
              <a:t> for a quick overview</a:t>
            </a:r>
          </a:p>
        </p:txBody>
      </p:sp>
    </p:spTree>
    <p:extLst>
      <p:ext uri="{BB962C8B-B14F-4D97-AF65-F5344CB8AC3E}">
        <p14:creationId xmlns:p14="http://schemas.microsoft.com/office/powerpoint/2010/main" val="403906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4" name="Picture 3">
            <a:extLst>
              <a:ext uri="{FF2B5EF4-FFF2-40B4-BE49-F238E27FC236}">
                <a16:creationId xmlns:a16="http://schemas.microsoft.com/office/drawing/2014/main" id="{A25B6CD9-0856-2A42-86DB-0411B06ADEA4}"/>
              </a:ext>
            </a:extLst>
          </p:cNvPr>
          <p:cNvPicPr>
            <a:picLocks noChangeAspect="1"/>
          </p:cNvPicPr>
          <p:nvPr/>
        </p:nvPicPr>
        <p:blipFill>
          <a:blip r:embed="rId2"/>
          <a:stretch>
            <a:fillRect/>
          </a:stretch>
        </p:blipFill>
        <p:spPr>
          <a:xfrm>
            <a:off x="2324100" y="3028950"/>
            <a:ext cx="7543800" cy="800100"/>
          </a:xfrm>
          <a:prstGeom prst="rect">
            <a:avLst/>
          </a:prstGeom>
        </p:spPr>
      </p:pic>
    </p:spTree>
    <p:extLst>
      <p:ext uri="{BB962C8B-B14F-4D97-AF65-F5344CB8AC3E}">
        <p14:creationId xmlns:p14="http://schemas.microsoft.com/office/powerpoint/2010/main" val="231744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4" name="Picture 3" descr="Text&#10;&#10;Description automatically generated">
            <a:extLst>
              <a:ext uri="{FF2B5EF4-FFF2-40B4-BE49-F238E27FC236}">
                <a16:creationId xmlns:a16="http://schemas.microsoft.com/office/drawing/2014/main" id="{3BA5E0EB-FC60-8948-BF20-3FC349A6D1FB}"/>
              </a:ext>
            </a:extLst>
          </p:cNvPr>
          <p:cNvPicPr>
            <a:picLocks noChangeAspect="1"/>
          </p:cNvPicPr>
          <p:nvPr/>
        </p:nvPicPr>
        <p:blipFill>
          <a:blip r:embed="rId2"/>
          <a:stretch>
            <a:fillRect/>
          </a:stretch>
        </p:blipFill>
        <p:spPr>
          <a:xfrm>
            <a:off x="1073150" y="2400300"/>
            <a:ext cx="10045700" cy="2057400"/>
          </a:xfrm>
          <a:prstGeom prst="rect">
            <a:avLst/>
          </a:prstGeom>
        </p:spPr>
      </p:pic>
    </p:spTree>
    <p:extLst>
      <p:ext uri="{BB962C8B-B14F-4D97-AF65-F5344CB8AC3E}">
        <p14:creationId xmlns:p14="http://schemas.microsoft.com/office/powerpoint/2010/main" val="230343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4" name="Picture 3" descr="Text&#10;&#10;Description automatically generated">
            <a:extLst>
              <a:ext uri="{FF2B5EF4-FFF2-40B4-BE49-F238E27FC236}">
                <a16:creationId xmlns:a16="http://schemas.microsoft.com/office/drawing/2014/main" id="{88136C1A-A3E1-EB49-847B-9CDD8B0CB0C2}"/>
              </a:ext>
            </a:extLst>
          </p:cNvPr>
          <p:cNvPicPr>
            <a:picLocks noChangeAspect="1"/>
          </p:cNvPicPr>
          <p:nvPr/>
        </p:nvPicPr>
        <p:blipFill>
          <a:blip r:embed="rId2"/>
          <a:stretch>
            <a:fillRect/>
          </a:stretch>
        </p:blipFill>
        <p:spPr>
          <a:xfrm>
            <a:off x="1028700" y="1828800"/>
            <a:ext cx="10134600" cy="3200400"/>
          </a:xfrm>
          <a:prstGeom prst="rect">
            <a:avLst/>
          </a:prstGeom>
        </p:spPr>
      </p:pic>
    </p:spTree>
    <p:extLst>
      <p:ext uri="{BB962C8B-B14F-4D97-AF65-F5344CB8AC3E}">
        <p14:creationId xmlns:p14="http://schemas.microsoft.com/office/powerpoint/2010/main" val="753545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964910"/>
          </a:xfrm>
        </p:spPr>
        <p:txBody>
          <a:bodyPr>
            <a:normAutofit fontScale="90000"/>
          </a:bodyPr>
          <a:lstStyle/>
          <a:p>
            <a:r>
              <a:rPr lang="en-US" dirty="0">
                <a:solidFill>
                  <a:srgbClr val="0432FF"/>
                </a:solidFill>
              </a:rPr>
              <a:t>Lecture 14 : First-Order Logic</a:t>
            </a:r>
            <a:br>
              <a:rPr lang="en-US" dirty="0">
                <a:solidFill>
                  <a:srgbClr val="0432FF"/>
                </a:solidFill>
              </a:rPr>
            </a:br>
            <a:r>
              <a:rPr lang="en-US" dirty="0">
                <a:solidFill>
                  <a:srgbClr val="0432FF"/>
                </a:solidFill>
              </a:rPr>
              <a:t>aka predicate logic</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496292"/>
            <a:ext cx="10996246" cy="5237018"/>
          </a:xfrm>
        </p:spPr>
        <p:txBody>
          <a:bodyPr>
            <a:normAutofit/>
          </a:bodyPr>
          <a:lstStyle/>
          <a:p>
            <a:r>
              <a:rPr lang="en-US" dirty="0"/>
              <a:t>Read from Bradley and Manna, Chapter 2</a:t>
            </a:r>
          </a:p>
          <a:p>
            <a:r>
              <a:rPr lang="en-US" dirty="0"/>
              <a:t>Practice using the files checked into this directory</a:t>
            </a:r>
          </a:p>
          <a:p>
            <a:r>
              <a:rPr lang="en-US" dirty="0">
                <a:solidFill>
                  <a:srgbClr val="005493"/>
                </a:solidFill>
              </a:rPr>
              <a:t>Having good implementations of SAT-checking for decidable fragments of FOL is why formal methods and rigorous software testing have suddenly become practical!</a:t>
            </a:r>
          </a:p>
          <a:p>
            <a:r>
              <a:rPr lang="en-US" dirty="0">
                <a:solidFill>
                  <a:srgbClr val="005493"/>
                </a:solidFill>
              </a:rPr>
              <a:t>Alloy introduces a relational logic </a:t>
            </a:r>
          </a:p>
          <a:p>
            <a:pPr lvl="1"/>
            <a:r>
              <a:rPr lang="en-US" dirty="0">
                <a:solidFill>
                  <a:schemeClr val="tx1"/>
                </a:solidFill>
              </a:rPr>
              <a:t>FOL expression allowed, maybe even HOL</a:t>
            </a:r>
          </a:p>
          <a:p>
            <a:pPr lvl="1"/>
            <a:r>
              <a:rPr lang="en-US" dirty="0">
                <a:solidFill>
                  <a:schemeClr val="tx1"/>
                </a:solidFill>
              </a:rPr>
              <a:t>But all “proofs” are finite-model proofs </a:t>
            </a:r>
          </a:p>
          <a:p>
            <a:r>
              <a:rPr lang="en-US" dirty="0"/>
              <a:t>Moral: Know relations, functions, FOL, proofs </a:t>
            </a:r>
          </a:p>
          <a:p>
            <a:pPr lvl="1"/>
            <a:r>
              <a:rPr lang="en-US" dirty="0">
                <a:solidFill>
                  <a:srgbClr val="C00000"/>
                </a:solidFill>
              </a:rPr>
              <a:t>To do well in software testing, specification, and correctness verification</a:t>
            </a:r>
          </a:p>
          <a:p>
            <a:pPr lvl="1"/>
            <a:r>
              <a:rPr lang="en-US" dirty="0">
                <a:solidFill>
                  <a:srgbClr val="C00000"/>
                </a:solidFill>
              </a:rPr>
              <a:t>“Noble bugs” a direct consequence of computability theory</a:t>
            </a:r>
          </a:p>
          <a:p>
            <a:pPr lvl="2"/>
            <a:r>
              <a:rPr lang="en-US" dirty="0">
                <a:solidFill>
                  <a:schemeClr val="tx1"/>
                </a:solidFill>
              </a:rPr>
              <a:t>“Stupid bugs” arise due to the Towers of the Babel</a:t>
            </a:r>
          </a:p>
        </p:txBody>
      </p:sp>
    </p:spTree>
    <p:extLst>
      <p:ext uri="{BB962C8B-B14F-4D97-AF65-F5344CB8AC3E}">
        <p14:creationId xmlns:p14="http://schemas.microsoft.com/office/powerpoint/2010/main" val="183716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3" name="Picture 2">
            <a:extLst>
              <a:ext uri="{FF2B5EF4-FFF2-40B4-BE49-F238E27FC236}">
                <a16:creationId xmlns:a16="http://schemas.microsoft.com/office/drawing/2014/main" id="{2A8322CA-D8AD-DB4A-9A89-E2349F1A51AD}"/>
              </a:ext>
            </a:extLst>
          </p:cNvPr>
          <p:cNvPicPr>
            <a:picLocks noChangeAspect="1"/>
          </p:cNvPicPr>
          <p:nvPr/>
        </p:nvPicPr>
        <p:blipFill>
          <a:blip r:embed="rId2"/>
          <a:stretch>
            <a:fillRect/>
          </a:stretch>
        </p:blipFill>
        <p:spPr>
          <a:xfrm>
            <a:off x="1035050" y="1333500"/>
            <a:ext cx="10121900" cy="4191000"/>
          </a:xfrm>
          <a:prstGeom prst="rect">
            <a:avLst/>
          </a:prstGeom>
        </p:spPr>
      </p:pic>
    </p:spTree>
    <p:extLst>
      <p:ext uri="{BB962C8B-B14F-4D97-AF65-F5344CB8AC3E}">
        <p14:creationId xmlns:p14="http://schemas.microsoft.com/office/powerpoint/2010/main" val="46878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3" name="Picture 2">
            <a:extLst>
              <a:ext uri="{FF2B5EF4-FFF2-40B4-BE49-F238E27FC236}">
                <a16:creationId xmlns:a16="http://schemas.microsoft.com/office/drawing/2014/main" id="{88F15671-9C3B-3B49-85E0-1A1019230B5D}"/>
              </a:ext>
            </a:extLst>
          </p:cNvPr>
          <p:cNvPicPr>
            <a:picLocks noChangeAspect="1"/>
          </p:cNvPicPr>
          <p:nvPr/>
        </p:nvPicPr>
        <p:blipFill>
          <a:blip r:embed="rId2"/>
          <a:stretch>
            <a:fillRect/>
          </a:stretch>
        </p:blipFill>
        <p:spPr>
          <a:xfrm>
            <a:off x="1047750" y="1073725"/>
            <a:ext cx="10096500" cy="4876800"/>
          </a:xfrm>
          <a:prstGeom prst="rect">
            <a:avLst/>
          </a:prstGeom>
        </p:spPr>
      </p:pic>
    </p:spTree>
    <p:extLst>
      <p:ext uri="{BB962C8B-B14F-4D97-AF65-F5344CB8AC3E}">
        <p14:creationId xmlns:p14="http://schemas.microsoft.com/office/powerpoint/2010/main" val="82796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3" name="Picture 2">
            <a:extLst>
              <a:ext uri="{FF2B5EF4-FFF2-40B4-BE49-F238E27FC236}">
                <a16:creationId xmlns:a16="http://schemas.microsoft.com/office/drawing/2014/main" id="{5D919DFD-8EE8-5A4D-B6FC-69858FD71C9F}"/>
              </a:ext>
            </a:extLst>
          </p:cNvPr>
          <p:cNvPicPr>
            <a:picLocks noChangeAspect="1"/>
          </p:cNvPicPr>
          <p:nvPr/>
        </p:nvPicPr>
        <p:blipFill>
          <a:blip r:embed="rId2"/>
          <a:stretch>
            <a:fillRect/>
          </a:stretch>
        </p:blipFill>
        <p:spPr>
          <a:xfrm>
            <a:off x="1098550" y="1025225"/>
            <a:ext cx="9994900" cy="5638800"/>
          </a:xfrm>
          <a:prstGeom prst="rect">
            <a:avLst/>
          </a:prstGeom>
        </p:spPr>
      </p:pic>
    </p:spTree>
    <p:extLst>
      <p:ext uri="{BB962C8B-B14F-4D97-AF65-F5344CB8AC3E}">
        <p14:creationId xmlns:p14="http://schemas.microsoft.com/office/powerpoint/2010/main" val="412358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5"/>
            <a:ext cx="10996246" cy="6068925"/>
          </a:xfrm>
        </p:spPr>
        <p:txBody>
          <a:bodyPr>
            <a:normAutofit fontScale="90000"/>
          </a:bodyPr>
          <a:lstStyle/>
          <a:p>
            <a:r>
              <a:rPr lang="en-US" dirty="0">
                <a:solidFill>
                  <a:srgbClr val="0432FF"/>
                </a:solidFill>
              </a:rPr>
              <a:t>Alloy checks asserts for validity</a:t>
            </a:r>
            <a:br>
              <a:rPr lang="en-US" dirty="0">
                <a:solidFill>
                  <a:srgbClr val="0432FF"/>
                </a:solidFill>
              </a:rPr>
            </a:br>
            <a:r>
              <a:rPr lang="en-US" dirty="0">
                <a:solidFill>
                  <a:srgbClr val="0432FF"/>
                </a:solidFill>
              </a:rPr>
              <a:t>by negating them </a:t>
            </a:r>
            <a:br>
              <a:rPr lang="en-US" dirty="0">
                <a:solidFill>
                  <a:srgbClr val="0432FF"/>
                </a:solidFill>
              </a:rPr>
            </a:br>
            <a:r>
              <a:rPr lang="en-US" dirty="0">
                <a:solidFill>
                  <a:srgbClr val="0432FF"/>
                </a:solidFill>
              </a:rPr>
              <a:t>and checking whether they are sat or not</a:t>
            </a:r>
            <a:br>
              <a:rPr lang="en-US" dirty="0">
                <a:solidFill>
                  <a:srgbClr val="0432FF"/>
                </a:solidFill>
              </a:rPr>
            </a:br>
            <a:r>
              <a:rPr lang="en-US" dirty="0">
                <a:solidFill>
                  <a:srgbClr val="0432FF"/>
                </a:solidFill>
              </a:rPr>
              <a:t>If Sat then … ?</a:t>
            </a:r>
            <a:br>
              <a:rPr lang="en-US" dirty="0">
                <a:solidFill>
                  <a:srgbClr val="0432FF"/>
                </a:solidFill>
              </a:rPr>
            </a:br>
            <a:r>
              <a:rPr lang="en-US" dirty="0">
                <a:solidFill>
                  <a:srgbClr val="0432FF"/>
                </a:solidFill>
              </a:rPr>
              <a:t>If </a:t>
            </a:r>
            <a:r>
              <a:rPr lang="en-US" dirty="0" err="1">
                <a:solidFill>
                  <a:srgbClr val="0432FF"/>
                </a:solidFill>
              </a:rPr>
              <a:t>Unsat</a:t>
            </a:r>
            <a:r>
              <a:rPr lang="en-US" dirty="0">
                <a:solidFill>
                  <a:srgbClr val="0432FF"/>
                </a:solidFill>
              </a:rPr>
              <a:t> then … ?</a:t>
            </a:r>
            <a:br>
              <a:rPr lang="en-US" dirty="0">
                <a:solidFill>
                  <a:srgbClr val="0432FF"/>
                </a:solidFill>
              </a:rPr>
            </a:br>
            <a:br>
              <a:rPr lang="en-US" dirty="0">
                <a:solidFill>
                  <a:srgbClr val="0432FF"/>
                </a:solidFill>
              </a:rPr>
            </a:br>
            <a:r>
              <a:rPr lang="en-US" dirty="0">
                <a:solidFill>
                  <a:srgbClr val="0432FF"/>
                </a:solidFill>
              </a:rPr>
              <a:t>Remember that any Boolean formula is</a:t>
            </a:r>
            <a:br>
              <a:rPr lang="en-US" dirty="0">
                <a:solidFill>
                  <a:srgbClr val="0432FF"/>
                </a:solidFill>
              </a:rPr>
            </a:br>
            <a:r>
              <a:rPr lang="en-US" dirty="0">
                <a:solidFill>
                  <a:srgbClr val="0432FF"/>
                </a:solidFill>
              </a:rPr>
              <a:t>* Valid</a:t>
            </a:r>
            <a:br>
              <a:rPr lang="en-US" dirty="0">
                <a:solidFill>
                  <a:srgbClr val="0432FF"/>
                </a:solidFill>
              </a:rPr>
            </a:br>
            <a:r>
              <a:rPr lang="en-US" dirty="0">
                <a:solidFill>
                  <a:srgbClr val="0432FF"/>
                </a:solidFill>
              </a:rPr>
              <a:t>* A contradiction (its negation is valid)</a:t>
            </a:r>
            <a:br>
              <a:rPr lang="en-US" dirty="0">
                <a:solidFill>
                  <a:srgbClr val="0432FF"/>
                </a:solidFill>
              </a:rPr>
            </a:br>
            <a:r>
              <a:rPr lang="en-US" dirty="0">
                <a:solidFill>
                  <a:srgbClr val="0432FF"/>
                </a:solidFill>
              </a:rPr>
              <a:t>* Neither – it and its negation are satisfiable</a:t>
            </a:r>
          </a:p>
        </p:txBody>
      </p:sp>
    </p:spTree>
    <p:extLst>
      <p:ext uri="{BB962C8B-B14F-4D97-AF65-F5344CB8AC3E}">
        <p14:creationId xmlns:p14="http://schemas.microsoft.com/office/powerpoint/2010/main" val="245558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5"/>
            <a:ext cx="11353800" cy="6301681"/>
          </a:xfrm>
        </p:spPr>
        <p:txBody>
          <a:bodyPr>
            <a:normAutofit fontScale="90000"/>
          </a:bodyPr>
          <a:lstStyle/>
          <a:p>
            <a:r>
              <a:rPr lang="en-US" sz="3100" dirty="0">
                <a:solidFill>
                  <a:srgbClr val="0432FF"/>
                </a:solidFill>
              </a:rPr>
              <a:t>Alloy checks asserts for validity</a:t>
            </a:r>
            <a:br>
              <a:rPr lang="en-US" sz="3100" dirty="0">
                <a:solidFill>
                  <a:srgbClr val="0432FF"/>
                </a:solidFill>
              </a:rPr>
            </a:br>
            <a:r>
              <a:rPr lang="en-US" sz="3100" dirty="0">
                <a:solidFill>
                  <a:srgbClr val="0432FF"/>
                </a:solidFill>
              </a:rPr>
              <a:t>by negating them </a:t>
            </a:r>
            <a:br>
              <a:rPr lang="en-US" sz="3100" dirty="0">
                <a:solidFill>
                  <a:srgbClr val="0432FF"/>
                </a:solidFill>
              </a:rPr>
            </a:br>
            <a:r>
              <a:rPr lang="en-US" sz="3100" dirty="0">
                <a:solidFill>
                  <a:srgbClr val="0432FF"/>
                </a:solidFill>
              </a:rPr>
              <a:t>and checking whether they are sat or not</a:t>
            </a:r>
            <a:br>
              <a:rPr lang="en-US" sz="3100" dirty="0">
                <a:solidFill>
                  <a:srgbClr val="0432FF"/>
                </a:solidFill>
              </a:rPr>
            </a:br>
            <a:r>
              <a:rPr lang="en-US" sz="3100" dirty="0">
                <a:solidFill>
                  <a:srgbClr val="0432FF"/>
                </a:solidFill>
              </a:rPr>
              <a:t>If Sat then the original assertion is invalid</a:t>
            </a:r>
            <a:br>
              <a:rPr lang="en-US" sz="3100" dirty="0">
                <a:solidFill>
                  <a:srgbClr val="0432FF"/>
                </a:solidFill>
              </a:rPr>
            </a:br>
            <a:r>
              <a:rPr lang="en-US" sz="3100" dirty="0">
                <a:solidFill>
                  <a:srgbClr val="0432FF"/>
                </a:solidFill>
              </a:rPr>
              <a:t>If </a:t>
            </a:r>
            <a:r>
              <a:rPr lang="en-US" sz="3100" dirty="0" err="1">
                <a:solidFill>
                  <a:srgbClr val="0432FF"/>
                </a:solidFill>
              </a:rPr>
              <a:t>Unsat</a:t>
            </a:r>
            <a:r>
              <a:rPr lang="en-US" sz="3100" dirty="0">
                <a:solidFill>
                  <a:srgbClr val="0432FF"/>
                </a:solidFill>
              </a:rPr>
              <a:t> then the original assertion is valid</a:t>
            </a:r>
            <a:br>
              <a:rPr lang="en-US" dirty="0">
                <a:solidFill>
                  <a:srgbClr val="0432FF"/>
                </a:solidFill>
              </a:rPr>
            </a:br>
            <a:r>
              <a:rPr lang="en-US" sz="3100" dirty="0">
                <a:solidFill>
                  <a:srgbClr val="C00000"/>
                </a:solidFill>
              </a:rPr>
              <a:t>Just to be thorough, we will (later) do this:</a:t>
            </a:r>
            <a:br>
              <a:rPr lang="en-US" sz="3100" dirty="0">
                <a:solidFill>
                  <a:srgbClr val="C00000"/>
                </a:solidFill>
              </a:rPr>
            </a:br>
            <a:r>
              <a:rPr lang="en-US" sz="3100" dirty="0">
                <a:solidFill>
                  <a:srgbClr val="C00000"/>
                </a:solidFill>
              </a:rPr>
              <a:t>* </a:t>
            </a:r>
            <a:r>
              <a:rPr lang="en-US" sz="3100" dirty="0"/>
              <a:t>Write an assertion Assn</a:t>
            </a:r>
            <a:br>
              <a:rPr lang="en-US" sz="3100" dirty="0"/>
            </a:br>
            <a:r>
              <a:rPr lang="en-US" sz="3100" dirty="0"/>
              <a:t>* Write </a:t>
            </a:r>
            <a:r>
              <a:rPr lang="en-US" sz="3100" dirty="0" err="1"/>
              <a:t>negAssn</a:t>
            </a:r>
            <a:r>
              <a:rPr lang="en-US" sz="3100" dirty="0"/>
              <a:t> = !Assn</a:t>
            </a:r>
            <a:br>
              <a:rPr lang="en-US" sz="3100" dirty="0"/>
            </a:br>
            <a:r>
              <a:rPr lang="en-US" sz="3100" dirty="0"/>
              <a:t>* We will check both</a:t>
            </a:r>
            <a:br>
              <a:rPr lang="en-US" sz="3100" dirty="0"/>
            </a:br>
            <a:r>
              <a:rPr lang="en-US" sz="3100" dirty="0"/>
              <a:t>* If Assn’s “check” says “no counterexample, “Assn may be valid”, then ensure that !Assn is satisfiable (there is a counterexample for it)</a:t>
            </a:r>
            <a:br>
              <a:rPr lang="en-US" sz="3100" dirty="0"/>
            </a:br>
            <a:br>
              <a:rPr lang="en-US" sz="3100" dirty="0"/>
            </a:br>
            <a:r>
              <a:rPr lang="en-US" sz="3100" dirty="0"/>
              <a:t>BUT if both Assn and !Assn generate counterexamples, then they are </a:t>
            </a:r>
            <a:r>
              <a:rPr lang="en-US" sz="3100" dirty="0">
                <a:solidFill>
                  <a:srgbClr val="0432FF"/>
                </a:solidFill>
              </a:rPr>
              <a:t>merely satisfiable but not valid AND also not contradictions !!</a:t>
            </a:r>
            <a:endParaRPr lang="en-US" dirty="0">
              <a:solidFill>
                <a:srgbClr val="0432FF"/>
              </a:solidFill>
            </a:endParaRPr>
          </a:p>
        </p:txBody>
      </p:sp>
    </p:spTree>
    <p:extLst>
      <p:ext uri="{BB962C8B-B14F-4D97-AF65-F5344CB8AC3E}">
        <p14:creationId xmlns:p14="http://schemas.microsoft.com/office/powerpoint/2010/main" val="297200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3" name="Picture 2">
            <a:extLst>
              <a:ext uri="{FF2B5EF4-FFF2-40B4-BE49-F238E27FC236}">
                <a16:creationId xmlns:a16="http://schemas.microsoft.com/office/drawing/2014/main" id="{C2CBC722-62D7-F942-AFCF-EF2D8682DAEA}"/>
              </a:ext>
            </a:extLst>
          </p:cNvPr>
          <p:cNvPicPr>
            <a:picLocks noChangeAspect="1"/>
          </p:cNvPicPr>
          <p:nvPr/>
        </p:nvPicPr>
        <p:blipFill>
          <a:blip r:embed="rId2"/>
          <a:stretch>
            <a:fillRect/>
          </a:stretch>
        </p:blipFill>
        <p:spPr>
          <a:xfrm>
            <a:off x="1054100" y="1120158"/>
            <a:ext cx="8547100" cy="5629891"/>
          </a:xfrm>
          <a:prstGeom prst="rect">
            <a:avLst/>
          </a:prstGeom>
        </p:spPr>
      </p:pic>
    </p:spTree>
    <p:extLst>
      <p:ext uri="{BB962C8B-B14F-4D97-AF65-F5344CB8AC3E}">
        <p14:creationId xmlns:p14="http://schemas.microsoft.com/office/powerpoint/2010/main" val="464226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Alloy doctors/quacks encoding</a:t>
            </a:r>
          </a:p>
        </p:txBody>
      </p:sp>
      <p:pic>
        <p:nvPicPr>
          <p:cNvPr id="5" name="Picture 4" descr="Graphical user interface, text, application&#10;&#10;Description automatically generated">
            <a:extLst>
              <a:ext uri="{FF2B5EF4-FFF2-40B4-BE49-F238E27FC236}">
                <a16:creationId xmlns:a16="http://schemas.microsoft.com/office/drawing/2014/main" id="{35C6C30E-F00F-EB48-B9A2-6AD9DF7AA444}"/>
              </a:ext>
            </a:extLst>
          </p:cNvPr>
          <p:cNvPicPr>
            <a:picLocks noChangeAspect="1"/>
          </p:cNvPicPr>
          <p:nvPr/>
        </p:nvPicPr>
        <p:blipFill>
          <a:blip r:embed="rId2"/>
          <a:stretch>
            <a:fillRect/>
          </a:stretch>
        </p:blipFill>
        <p:spPr>
          <a:xfrm>
            <a:off x="838201" y="997156"/>
            <a:ext cx="6191250" cy="5915361"/>
          </a:xfrm>
          <a:prstGeom prst="rect">
            <a:avLst/>
          </a:prstGeom>
        </p:spPr>
      </p:pic>
      <p:sp>
        <p:nvSpPr>
          <p:cNvPr id="6" name="TextBox 5">
            <a:extLst>
              <a:ext uri="{FF2B5EF4-FFF2-40B4-BE49-F238E27FC236}">
                <a16:creationId xmlns:a16="http://schemas.microsoft.com/office/drawing/2014/main" id="{DC92B0E9-6E5E-664A-B43C-C91E172DF3BE}"/>
              </a:ext>
            </a:extLst>
          </p:cNvPr>
          <p:cNvSpPr txBox="1"/>
          <p:nvPr/>
        </p:nvSpPr>
        <p:spPr>
          <a:xfrm>
            <a:off x="8610600" y="2575560"/>
            <a:ext cx="3351367" cy="1477328"/>
          </a:xfrm>
          <a:prstGeom prst="rect">
            <a:avLst/>
          </a:prstGeom>
          <a:noFill/>
        </p:spPr>
        <p:txBody>
          <a:bodyPr wrap="none" rtlCol="0">
            <a:spAutoFit/>
          </a:bodyPr>
          <a:lstStyle/>
          <a:p>
            <a:r>
              <a:rPr lang="en-US" dirty="0"/>
              <a:t>Observe that</a:t>
            </a:r>
          </a:p>
          <a:p>
            <a:r>
              <a:rPr lang="en-US" dirty="0"/>
              <a:t>Via </a:t>
            </a:r>
            <a:r>
              <a:rPr lang="en-US" dirty="0" err="1"/>
              <a:t>tbe</a:t>
            </a:r>
            <a:r>
              <a:rPr lang="en-US" dirty="0"/>
              <a:t> pulldown</a:t>
            </a:r>
          </a:p>
          <a:p>
            <a:endParaRPr lang="en-US" dirty="0"/>
          </a:p>
          <a:p>
            <a:r>
              <a:rPr lang="en-US" dirty="0"/>
              <a:t>You can run any of the asserts </a:t>
            </a:r>
          </a:p>
          <a:p>
            <a:r>
              <a:rPr lang="en-US" dirty="0"/>
              <a:t>You’ve planted !!</a:t>
            </a:r>
          </a:p>
        </p:txBody>
      </p:sp>
    </p:spTree>
    <p:extLst>
      <p:ext uri="{BB962C8B-B14F-4D97-AF65-F5344CB8AC3E}">
        <p14:creationId xmlns:p14="http://schemas.microsoft.com/office/powerpoint/2010/main" val="58073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107360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30239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183433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110343"/>
            <a:ext cx="10996246" cy="5277394"/>
          </a:xfrm>
        </p:spPr>
        <p:txBody>
          <a:bodyPr>
            <a:normAutofit/>
          </a:bodyPr>
          <a:lstStyle/>
          <a:p>
            <a:r>
              <a:rPr lang="en-US" dirty="0"/>
              <a:t>Some patients like every doctor  </a:t>
            </a:r>
          </a:p>
          <a:p>
            <a:r>
              <a:rPr lang="en-US" dirty="0"/>
              <a:t>No patient likes a quack  </a:t>
            </a:r>
          </a:p>
          <a:p>
            <a:r>
              <a:rPr lang="en-US" dirty="0"/>
              <a:t>Prove that no doctor is a quack</a:t>
            </a:r>
          </a:p>
        </p:txBody>
      </p:sp>
    </p:spTree>
    <p:extLst>
      <p:ext uri="{BB962C8B-B14F-4D97-AF65-F5344CB8AC3E}">
        <p14:creationId xmlns:p14="http://schemas.microsoft.com/office/powerpoint/2010/main" val="115474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525219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2624528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1988114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Excerpts from Bradley and Manna</a:t>
            </a:r>
          </a:p>
        </p:txBody>
      </p:sp>
    </p:spTree>
    <p:extLst>
      <p:ext uri="{BB962C8B-B14F-4D97-AF65-F5344CB8AC3E}">
        <p14:creationId xmlns:p14="http://schemas.microsoft.com/office/powerpoint/2010/main" val="2970829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DF77402B-F926-554C-B1C4-447BABCEDBE3}"/>
              </a:ext>
            </a:extLst>
          </p:cNvPr>
          <p:cNvPicPr>
            <a:picLocks noChangeAspect="1"/>
          </p:cNvPicPr>
          <p:nvPr/>
        </p:nvPicPr>
        <p:blipFill>
          <a:blip r:embed="rId2"/>
          <a:stretch>
            <a:fillRect/>
          </a:stretch>
        </p:blipFill>
        <p:spPr>
          <a:xfrm>
            <a:off x="393700" y="1892300"/>
            <a:ext cx="11404600" cy="3073400"/>
          </a:xfrm>
          <a:prstGeom prst="rect">
            <a:avLst/>
          </a:prstGeom>
        </p:spPr>
      </p:pic>
    </p:spTree>
    <p:extLst>
      <p:ext uri="{BB962C8B-B14F-4D97-AF65-F5344CB8AC3E}">
        <p14:creationId xmlns:p14="http://schemas.microsoft.com/office/powerpoint/2010/main" val="3519362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age of a book&#10;&#10;Description automatically generated with low confidence">
            <a:extLst>
              <a:ext uri="{FF2B5EF4-FFF2-40B4-BE49-F238E27FC236}">
                <a16:creationId xmlns:a16="http://schemas.microsoft.com/office/drawing/2014/main" id="{E5CFDAB7-2013-E04D-AC64-7FDF8F86DB3C}"/>
              </a:ext>
            </a:extLst>
          </p:cNvPr>
          <p:cNvPicPr>
            <a:picLocks noChangeAspect="1"/>
          </p:cNvPicPr>
          <p:nvPr/>
        </p:nvPicPr>
        <p:blipFill>
          <a:blip r:embed="rId2"/>
          <a:stretch>
            <a:fillRect/>
          </a:stretch>
        </p:blipFill>
        <p:spPr>
          <a:xfrm>
            <a:off x="6784893" y="0"/>
            <a:ext cx="3949588" cy="6858000"/>
          </a:xfrm>
          <a:prstGeom prst="rect">
            <a:avLst/>
          </a:prstGeom>
        </p:spPr>
      </p:pic>
      <p:pic>
        <p:nvPicPr>
          <p:cNvPr id="8" name="Picture 7" descr="A picture containing text, screenshot, receipt, document&#10;&#10;Description automatically generated">
            <a:extLst>
              <a:ext uri="{FF2B5EF4-FFF2-40B4-BE49-F238E27FC236}">
                <a16:creationId xmlns:a16="http://schemas.microsoft.com/office/drawing/2014/main" id="{436A04C6-4381-2A4B-B797-8EF5E19EC2EF}"/>
              </a:ext>
            </a:extLst>
          </p:cNvPr>
          <p:cNvPicPr>
            <a:picLocks noChangeAspect="1"/>
          </p:cNvPicPr>
          <p:nvPr/>
        </p:nvPicPr>
        <p:blipFill>
          <a:blip r:embed="rId3"/>
          <a:stretch>
            <a:fillRect/>
          </a:stretch>
        </p:blipFill>
        <p:spPr>
          <a:xfrm>
            <a:off x="2562881" y="0"/>
            <a:ext cx="3533119" cy="6858000"/>
          </a:xfrm>
          <a:prstGeom prst="rect">
            <a:avLst/>
          </a:prstGeom>
        </p:spPr>
      </p:pic>
      <p:sp>
        <p:nvSpPr>
          <p:cNvPr id="9" name="TextBox 8">
            <a:extLst>
              <a:ext uri="{FF2B5EF4-FFF2-40B4-BE49-F238E27FC236}">
                <a16:creationId xmlns:a16="http://schemas.microsoft.com/office/drawing/2014/main" id="{8750982C-F43A-2641-B15A-9D6D4BD8AE41}"/>
              </a:ext>
            </a:extLst>
          </p:cNvPr>
          <p:cNvSpPr txBox="1"/>
          <p:nvPr/>
        </p:nvSpPr>
        <p:spPr>
          <a:xfrm>
            <a:off x="636104" y="2279374"/>
            <a:ext cx="681597" cy="923330"/>
          </a:xfrm>
          <a:prstGeom prst="rect">
            <a:avLst/>
          </a:prstGeom>
          <a:noFill/>
        </p:spPr>
        <p:txBody>
          <a:bodyPr wrap="none" rtlCol="0">
            <a:spAutoFit/>
          </a:bodyPr>
          <a:lstStyle/>
          <a:p>
            <a:r>
              <a:rPr lang="en-US" dirty="0"/>
              <a:t>KLEE</a:t>
            </a:r>
          </a:p>
          <a:p>
            <a:r>
              <a:rPr lang="en-US" dirty="0"/>
              <a:t>OSDI</a:t>
            </a:r>
          </a:p>
          <a:p>
            <a:r>
              <a:rPr lang="en-US" dirty="0"/>
              <a:t>2008</a:t>
            </a:r>
          </a:p>
        </p:txBody>
      </p:sp>
    </p:spTree>
    <p:extLst>
      <p:ext uri="{BB962C8B-B14F-4D97-AF65-F5344CB8AC3E}">
        <p14:creationId xmlns:p14="http://schemas.microsoft.com/office/powerpoint/2010/main" val="3084825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Why can’t we crank through all inputs/states?</a:t>
            </a:r>
          </a:p>
        </p:txBody>
      </p:sp>
      <p:sp>
        <p:nvSpPr>
          <p:cNvPr id="3" name="TextBox 2">
            <a:extLst>
              <a:ext uri="{FF2B5EF4-FFF2-40B4-BE49-F238E27FC236}">
                <a16:creationId xmlns:a16="http://schemas.microsoft.com/office/drawing/2014/main" id="{500F314E-F71C-7B4A-BA82-2755AF49CC8F}"/>
              </a:ext>
            </a:extLst>
          </p:cNvPr>
          <p:cNvSpPr txBox="1"/>
          <p:nvPr/>
        </p:nvSpPr>
        <p:spPr>
          <a:xfrm>
            <a:off x="1759226" y="1689652"/>
            <a:ext cx="9345828" cy="3693319"/>
          </a:xfrm>
          <a:prstGeom prst="rect">
            <a:avLst/>
          </a:prstGeom>
          <a:noFill/>
        </p:spPr>
        <p:txBody>
          <a:bodyPr wrap="none" rtlCol="0">
            <a:spAutoFit/>
          </a:bodyPr>
          <a:lstStyle/>
          <a:p>
            <a:r>
              <a:rPr lang="en-US" dirty="0"/>
              <a:t>Your answer here for a C program that has exactly one 32-bit register</a:t>
            </a:r>
          </a:p>
          <a:p>
            <a:endParaRPr lang="en-US" dirty="0"/>
          </a:p>
          <a:p>
            <a:endParaRPr lang="en-US" dirty="0"/>
          </a:p>
          <a:p>
            <a:r>
              <a:rPr lang="en-US" dirty="0"/>
              <a:t>How about a 64-bit register?</a:t>
            </a:r>
          </a:p>
          <a:p>
            <a:endParaRPr lang="en-US" dirty="0"/>
          </a:p>
          <a:p>
            <a:endParaRPr lang="en-US" dirty="0"/>
          </a:p>
          <a:p>
            <a:r>
              <a:rPr lang="en-US" dirty="0"/>
              <a:t>Your answer here for a C program with 1k bytes of state and 64 bits of input</a:t>
            </a:r>
          </a:p>
          <a:p>
            <a:endParaRPr lang="en-US" dirty="0"/>
          </a:p>
          <a:p>
            <a:endParaRPr lang="en-US" dirty="0"/>
          </a:p>
          <a:p>
            <a:r>
              <a:rPr lang="en-US" dirty="0"/>
              <a:t>How about a C program with 5 threads with 5 sequential steps? How many </a:t>
            </a:r>
            <a:r>
              <a:rPr lang="en-US" dirty="0" err="1"/>
              <a:t>interleavings</a:t>
            </a:r>
            <a:r>
              <a:rPr lang="en-US" dirty="0"/>
              <a:t>?</a:t>
            </a:r>
          </a:p>
          <a:p>
            <a:endParaRPr lang="en-US" dirty="0"/>
          </a:p>
          <a:p>
            <a:endParaRPr lang="en-US" dirty="0"/>
          </a:p>
          <a:p>
            <a:r>
              <a:rPr lang="en-US" dirty="0"/>
              <a:t>How about something larger?</a:t>
            </a:r>
          </a:p>
        </p:txBody>
      </p:sp>
    </p:spTree>
    <p:extLst>
      <p:ext uri="{BB962C8B-B14F-4D97-AF65-F5344CB8AC3E}">
        <p14:creationId xmlns:p14="http://schemas.microsoft.com/office/powerpoint/2010/main" val="48214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The main technology!</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200" y="1110343"/>
            <a:ext cx="10996246" cy="5277394"/>
          </a:xfrm>
        </p:spPr>
        <p:txBody>
          <a:bodyPr>
            <a:normAutofit fontScale="77500" lnSpcReduction="20000"/>
          </a:bodyPr>
          <a:lstStyle/>
          <a:p>
            <a:r>
              <a:rPr lang="en-US" dirty="0"/>
              <a:t>Progress in Boolean Satisfiability is central to the magic I’m going to demo</a:t>
            </a:r>
          </a:p>
          <a:p>
            <a:pPr lvl="1"/>
            <a:r>
              <a:rPr lang="en-US" dirty="0"/>
              <a:t>SAT-solving increased by 1000x or more (in performance)</a:t>
            </a:r>
          </a:p>
          <a:p>
            <a:r>
              <a:rPr lang="en-US" dirty="0"/>
              <a:t>SAT alone is not sufficient</a:t>
            </a:r>
          </a:p>
          <a:p>
            <a:pPr lvl="1"/>
            <a:r>
              <a:rPr lang="en-US" dirty="0"/>
              <a:t>SMT-solving was essential</a:t>
            </a:r>
          </a:p>
          <a:p>
            <a:pPr lvl="2"/>
            <a:r>
              <a:rPr lang="en-US" dirty="0"/>
              <a:t>Think of the SEND + MORE = MONEY problem!</a:t>
            </a:r>
          </a:p>
          <a:p>
            <a:r>
              <a:rPr lang="en-US" dirty="0"/>
              <a:t>Progress in SMT-solving happened this way</a:t>
            </a:r>
          </a:p>
          <a:p>
            <a:pPr lvl="1"/>
            <a:r>
              <a:rPr lang="en-US" dirty="0"/>
              <a:t>Nelson/</a:t>
            </a:r>
            <a:r>
              <a:rPr lang="en-US" dirty="0" err="1"/>
              <a:t>Oppen</a:t>
            </a:r>
            <a:r>
              <a:rPr lang="en-US" dirty="0"/>
              <a:t> methods of the 1980’s and </a:t>
            </a:r>
            <a:r>
              <a:rPr lang="en-US" dirty="0" err="1"/>
              <a:t>Shostak’s</a:t>
            </a:r>
            <a:r>
              <a:rPr lang="en-US" dirty="0"/>
              <a:t> method</a:t>
            </a:r>
          </a:p>
          <a:p>
            <a:pPr lvl="1"/>
            <a:r>
              <a:rPr lang="en-US" dirty="0"/>
              <a:t>SVC and CVC and </a:t>
            </a:r>
            <a:r>
              <a:rPr lang="en-US" dirty="0" err="1"/>
              <a:t>Yices</a:t>
            </a:r>
            <a:r>
              <a:rPr lang="en-US" dirty="0"/>
              <a:t> </a:t>
            </a:r>
          </a:p>
          <a:p>
            <a:pPr lvl="1"/>
            <a:r>
              <a:rPr lang="en-US" dirty="0"/>
              <a:t>Then Z3, and now CVC4 and a whole array of others!</a:t>
            </a:r>
          </a:p>
          <a:p>
            <a:pPr lvl="1"/>
            <a:endParaRPr lang="en-US" dirty="0"/>
          </a:p>
          <a:p>
            <a:r>
              <a:rPr lang="en-US" dirty="0"/>
              <a:t>Rides on the power of SAT-solving but their “theory-solving” is key</a:t>
            </a:r>
          </a:p>
          <a:p>
            <a:r>
              <a:rPr lang="en-US" dirty="0"/>
              <a:t>KLEE uses “STP”, an SMT solver that can handle bit-arrays and uninterpreted functions well</a:t>
            </a:r>
          </a:p>
          <a:p>
            <a:r>
              <a:rPr lang="en-US" dirty="0"/>
              <a:t>This is why we must study mathematical logic</a:t>
            </a:r>
          </a:p>
          <a:p>
            <a:pPr lvl="1"/>
            <a:r>
              <a:rPr lang="en-US" dirty="0"/>
              <a:t>took 1000s of years since Euclid, 170 years since Boole, 100 years since Shannon, and 120 years since Russell, </a:t>
            </a:r>
            <a:r>
              <a:rPr lang="en-US" dirty="0" err="1"/>
              <a:t>Peano</a:t>
            </a:r>
            <a:r>
              <a:rPr lang="en-US" dirty="0"/>
              <a:t> and others to get here!</a:t>
            </a:r>
          </a:p>
          <a:p>
            <a:pPr lvl="1"/>
            <a:r>
              <a:rPr lang="en-US" dirty="0"/>
              <a:t>in addition to all those other “cool topics” to which students are flocking these days! </a:t>
            </a:r>
          </a:p>
          <a:p>
            <a:pPr lvl="2"/>
            <a:r>
              <a:rPr lang="en-US" dirty="0"/>
              <a:t>(What are some of those?!)</a:t>
            </a:r>
          </a:p>
        </p:txBody>
      </p:sp>
    </p:spTree>
    <p:extLst>
      <p:ext uri="{BB962C8B-B14F-4D97-AF65-F5344CB8AC3E}">
        <p14:creationId xmlns:p14="http://schemas.microsoft.com/office/powerpoint/2010/main" val="696152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9" name="Picture 8" descr="Text&#10;&#10;Description automatically generated">
            <a:extLst>
              <a:ext uri="{FF2B5EF4-FFF2-40B4-BE49-F238E27FC236}">
                <a16:creationId xmlns:a16="http://schemas.microsoft.com/office/drawing/2014/main" id="{7A37F84F-4252-0541-9858-2DCA0B14BF57}"/>
              </a:ext>
            </a:extLst>
          </p:cNvPr>
          <p:cNvPicPr>
            <a:picLocks noChangeAspect="1"/>
          </p:cNvPicPr>
          <p:nvPr/>
        </p:nvPicPr>
        <p:blipFill>
          <a:blip r:embed="rId3"/>
          <a:stretch>
            <a:fillRect/>
          </a:stretch>
        </p:blipFill>
        <p:spPr>
          <a:xfrm>
            <a:off x="4875878" y="44726"/>
            <a:ext cx="7524014" cy="6768548"/>
          </a:xfrm>
          <a:prstGeom prst="rect">
            <a:avLst/>
          </a:prstGeom>
        </p:spPr>
      </p:pic>
    </p:spTree>
    <p:extLst>
      <p:ext uri="{BB962C8B-B14F-4D97-AF65-F5344CB8AC3E}">
        <p14:creationId xmlns:p14="http://schemas.microsoft.com/office/powerpoint/2010/main" val="144641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Demo-1 : a hard-to-test program under conventional testing and then KLEE</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5" y="44726"/>
            <a:ext cx="3953933" cy="6768548"/>
          </a:xfrm>
          <a:prstGeom prst="rect">
            <a:avLst/>
          </a:prstGeom>
        </p:spPr>
      </p:pic>
      <p:pic>
        <p:nvPicPr>
          <p:cNvPr id="9" name="Picture 8" descr="Text&#10;&#10;Description automatically generated">
            <a:extLst>
              <a:ext uri="{FF2B5EF4-FFF2-40B4-BE49-F238E27FC236}">
                <a16:creationId xmlns:a16="http://schemas.microsoft.com/office/drawing/2014/main" id="{7A37F84F-4252-0541-9858-2DCA0B14BF57}"/>
              </a:ext>
            </a:extLst>
          </p:cNvPr>
          <p:cNvPicPr>
            <a:picLocks noChangeAspect="1"/>
          </p:cNvPicPr>
          <p:nvPr/>
        </p:nvPicPr>
        <p:blipFill>
          <a:blip r:embed="rId3"/>
          <a:stretch>
            <a:fillRect/>
          </a:stretch>
        </p:blipFill>
        <p:spPr>
          <a:xfrm>
            <a:off x="4875878" y="44726"/>
            <a:ext cx="7524014" cy="6768548"/>
          </a:xfrm>
          <a:prstGeom prst="rect">
            <a:avLst/>
          </a:prstGeom>
        </p:spPr>
      </p:pic>
      <p:sp>
        <p:nvSpPr>
          <p:cNvPr id="3" name="TextBox 2">
            <a:extLst>
              <a:ext uri="{FF2B5EF4-FFF2-40B4-BE49-F238E27FC236}">
                <a16:creationId xmlns:a16="http://schemas.microsoft.com/office/drawing/2014/main" id="{FCDCF1CB-4761-3C4F-ACA5-664EC3B5A585}"/>
              </a:ext>
            </a:extLst>
          </p:cNvPr>
          <p:cNvSpPr txBox="1"/>
          <p:nvPr/>
        </p:nvSpPr>
        <p:spPr>
          <a:xfrm>
            <a:off x="6751318" y="4154556"/>
            <a:ext cx="5350311" cy="1754326"/>
          </a:xfrm>
          <a:prstGeom prst="rect">
            <a:avLst/>
          </a:prstGeom>
          <a:noFill/>
        </p:spPr>
        <p:txBody>
          <a:bodyPr wrap="none" rtlCol="0">
            <a:spAutoFit/>
          </a:bodyPr>
          <a:lstStyle/>
          <a:p>
            <a:r>
              <a:rPr lang="en-US" dirty="0">
                <a:solidFill>
                  <a:srgbClr val="FF0000"/>
                </a:solidFill>
              </a:rPr>
              <a:t>Would you put your child / father / sister …</a:t>
            </a:r>
          </a:p>
          <a:p>
            <a:r>
              <a:rPr lang="en-US" dirty="0">
                <a:solidFill>
                  <a:srgbClr val="FF0000"/>
                </a:solidFill>
              </a:rPr>
              <a:t>in an airplane that contains this code, </a:t>
            </a:r>
          </a:p>
          <a:p>
            <a:r>
              <a:rPr lang="en-US" dirty="0">
                <a:solidFill>
                  <a:srgbClr val="FF0000"/>
                </a:solidFill>
              </a:rPr>
              <a:t>hoping the assert is never hit?</a:t>
            </a:r>
          </a:p>
          <a:p>
            <a:endParaRPr lang="en-US" dirty="0"/>
          </a:p>
          <a:p>
            <a:r>
              <a:rPr lang="en-US" dirty="0">
                <a:solidFill>
                  <a:srgbClr val="0432FF"/>
                </a:solidFill>
              </a:rPr>
              <a:t>If not, what would you, as a responsible engineer,</a:t>
            </a:r>
          </a:p>
          <a:p>
            <a:r>
              <a:rPr lang="en-US" dirty="0">
                <a:solidFill>
                  <a:srgbClr val="0432FF"/>
                </a:solidFill>
              </a:rPr>
              <a:t>do today??</a:t>
            </a:r>
          </a:p>
        </p:txBody>
      </p:sp>
    </p:spTree>
    <p:extLst>
      <p:ext uri="{BB962C8B-B14F-4D97-AF65-F5344CB8AC3E}">
        <p14:creationId xmlns:p14="http://schemas.microsoft.com/office/powerpoint/2010/main" val="232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Let “P” be people containing </a:t>
            </a:r>
            <a:r>
              <a:rPr lang="en-US" dirty="0" err="1"/>
              <a:t>x,y,z</a:t>
            </a:r>
            <a:r>
              <a:rPr lang="en-US" dirty="0"/>
              <a:t>, …</a:t>
            </a:r>
          </a:p>
          <a:p>
            <a:r>
              <a:rPr lang="en-US" dirty="0"/>
              <a:t>Let “p” be a patient-predicate – e.g. p(x)</a:t>
            </a:r>
          </a:p>
          <a:p>
            <a:r>
              <a:rPr lang="en-US" dirty="0"/>
              <a:t>Let “d” be a doctor-predicate – e.g. d(y)</a:t>
            </a:r>
          </a:p>
          <a:p>
            <a:r>
              <a:rPr lang="en-US" dirty="0"/>
              <a:t>Let “q” be a quack-predicate – e.g. q(z)</a:t>
            </a:r>
          </a:p>
          <a:p>
            <a:r>
              <a:rPr lang="en-US" dirty="0"/>
              <a:t>Let “l” be the likes-predicate – e.g. l(</a:t>
            </a:r>
            <a:r>
              <a:rPr lang="en-US" dirty="0" err="1"/>
              <a:t>x,y</a:t>
            </a:r>
            <a:r>
              <a:rPr lang="en-US" dirty="0"/>
              <a:t>) [T/F], !l(</a:t>
            </a:r>
            <a:r>
              <a:rPr lang="en-US" dirty="0" err="1"/>
              <a:t>x,z</a:t>
            </a:r>
            <a:r>
              <a:rPr lang="en-US" dirty="0"/>
              <a:t>) [T/F] etc..</a:t>
            </a:r>
          </a:p>
          <a:p>
            <a:r>
              <a:rPr lang="en-US" dirty="0"/>
              <a:t>Let’s now see how to model this problem</a:t>
            </a:r>
          </a:p>
          <a:p>
            <a:r>
              <a:rPr lang="en-US" dirty="0" err="1"/>
              <a:t>Forall</a:t>
            </a:r>
            <a:r>
              <a:rPr lang="en-US" dirty="0"/>
              <a:t> = “all” and </a:t>
            </a:r>
            <a:r>
              <a:rPr lang="en-US" dirty="0" err="1"/>
              <a:t>ThereExists</a:t>
            </a:r>
            <a:r>
              <a:rPr lang="en-US" dirty="0"/>
              <a:t> = ”exists”</a:t>
            </a:r>
          </a:p>
          <a:p>
            <a:r>
              <a:rPr lang="en-US" dirty="0"/>
              <a:t>In Alloy it is all / some</a:t>
            </a:r>
          </a:p>
        </p:txBody>
      </p:sp>
    </p:spTree>
    <p:extLst>
      <p:ext uri="{BB962C8B-B14F-4D97-AF65-F5344CB8AC3E}">
        <p14:creationId xmlns:p14="http://schemas.microsoft.com/office/powerpoint/2010/main" val="2854068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5" name="Picture 4" descr="Text&#10;&#10;Description automatically generated">
            <a:extLst>
              <a:ext uri="{FF2B5EF4-FFF2-40B4-BE49-F238E27FC236}">
                <a16:creationId xmlns:a16="http://schemas.microsoft.com/office/drawing/2014/main" id="{84E45EF2-2FD1-944C-B809-A74E87FECE72}"/>
              </a:ext>
            </a:extLst>
          </p:cNvPr>
          <p:cNvPicPr>
            <a:picLocks noChangeAspect="1"/>
          </p:cNvPicPr>
          <p:nvPr/>
        </p:nvPicPr>
        <p:blipFill>
          <a:blip r:embed="rId3"/>
          <a:stretch>
            <a:fillRect/>
          </a:stretch>
        </p:blipFill>
        <p:spPr>
          <a:xfrm>
            <a:off x="3868574" y="70402"/>
            <a:ext cx="8233055" cy="6717196"/>
          </a:xfrm>
          <a:prstGeom prst="rect">
            <a:avLst/>
          </a:prstGeom>
        </p:spPr>
      </p:pic>
    </p:spTree>
    <p:extLst>
      <p:ext uri="{BB962C8B-B14F-4D97-AF65-F5344CB8AC3E}">
        <p14:creationId xmlns:p14="http://schemas.microsoft.com/office/powerpoint/2010/main" val="4247063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Enter</a:t>
            </a:r>
            <a:br>
              <a:rPr lang="en-US" sz="1400" dirty="0">
                <a:solidFill>
                  <a:srgbClr val="0432FF"/>
                </a:solidFill>
              </a:rPr>
            </a:br>
            <a:br>
              <a:rPr lang="en-US" sz="1400" dirty="0">
                <a:solidFill>
                  <a:srgbClr val="0432FF"/>
                </a:solidFill>
              </a:rPr>
            </a:br>
            <a:r>
              <a:rPr lang="en-US" sz="1400" dirty="0">
                <a:solidFill>
                  <a:srgbClr val="0432FF"/>
                </a:solidFill>
              </a:rPr>
              <a:t>KLEE !!</a:t>
            </a:r>
          </a:p>
        </p:txBody>
      </p:sp>
      <p:pic>
        <p:nvPicPr>
          <p:cNvPr id="7" name="Picture 6" descr="Text&#10;&#10;Description automatically generated">
            <a:extLst>
              <a:ext uri="{FF2B5EF4-FFF2-40B4-BE49-F238E27FC236}">
                <a16:creationId xmlns:a16="http://schemas.microsoft.com/office/drawing/2014/main" id="{9F1E0B59-1B93-2F46-8BC6-22EDE2B26E6F}"/>
              </a:ext>
            </a:extLst>
          </p:cNvPr>
          <p:cNvPicPr>
            <a:picLocks noChangeAspect="1"/>
          </p:cNvPicPr>
          <p:nvPr/>
        </p:nvPicPr>
        <p:blipFill>
          <a:blip r:embed="rId2"/>
          <a:stretch>
            <a:fillRect/>
          </a:stretch>
        </p:blipFill>
        <p:spPr>
          <a:xfrm>
            <a:off x="921946" y="44726"/>
            <a:ext cx="2784010" cy="4765813"/>
          </a:xfrm>
          <a:prstGeom prst="rect">
            <a:avLst/>
          </a:prstGeom>
        </p:spPr>
      </p:pic>
      <p:pic>
        <p:nvPicPr>
          <p:cNvPr id="4" name="Picture 3" descr="Text&#10;&#10;Description automatically generated">
            <a:extLst>
              <a:ext uri="{FF2B5EF4-FFF2-40B4-BE49-F238E27FC236}">
                <a16:creationId xmlns:a16="http://schemas.microsoft.com/office/drawing/2014/main" id="{6CA133B4-AA16-6F4A-ADBC-25D04F3323DA}"/>
              </a:ext>
            </a:extLst>
          </p:cNvPr>
          <p:cNvPicPr>
            <a:picLocks noChangeAspect="1"/>
          </p:cNvPicPr>
          <p:nvPr/>
        </p:nvPicPr>
        <p:blipFill>
          <a:blip r:embed="rId3"/>
          <a:stretch>
            <a:fillRect/>
          </a:stretch>
        </p:blipFill>
        <p:spPr>
          <a:xfrm>
            <a:off x="0" y="4924972"/>
            <a:ext cx="12192000" cy="1642446"/>
          </a:xfrm>
          <a:prstGeom prst="rect">
            <a:avLst/>
          </a:prstGeom>
        </p:spPr>
      </p:pic>
    </p:spTree>
    <p:extLst>
      <p:ext uri="{BB962C8B-B14F-4D97-AF65-F5344CB8AC3E}">
        <p14:creationId xmlns:p14="http://schemas.microsoft.com/office/powerpoint/2010/main" val="167412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1241087" y="59820"/>
            <a:ext cx="5412780" cy="6738359"/>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6835192" y="59821"/>
            <a:ext cx="4301252" cy="6738358"/>
          </a:xfrm>
          <a:prstGeom prst="rect">
            <a:avLst/>
          </a:prstGeom>
        </p:spPr>
      </p:pic>
    </p:spTree>
    <p:extLst>
      <p:ext uri="{BB962C8B-B14F-4D97-AF65-F5344CB8AC3E}">
        <p14:creationId xmlns:p14="http://schemas.microsoft.com/office/powerpoint/2010/main" val="365428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82B7E5B-7F03-754D-802D-F80592478C52}"/>
              </a:ext>
            </a:extLst>
          </p:cNvPr>
          <p:cNvPicPr>
            <a:picLocks noChangeAspect="1"/>
          </p:cNvPicPr>
          <p:nvPr/>
        </p:nvPicPr>
        <p:blipFill>
          <a:blip r:embed="rId4"/>
          <a:stretch>
            <a:fillRect/>
          </a:stretch>
        </p:blipFill>
        <p:spPr>
          <a:xfrm>
            <a:off x="0" y="3713651"/>
            <a:ext cx="12192000" cy="3089226"/>
          </a:xfrm>
          <a:prstGeom prst="rect">
            <a:avLst/>
          </a:prstGeom>
        </p:spPr>
      </p:pic>
    </p:spTree>
    <p:extLst>
      <p:ext uri="{BB962C8B-B14F-4D97-AF65-F5344CB8AC3E}">
        <p14:creationId xmlns:p14="http://schemas.microsoft.com/office/powerpoint/2010/main" val="1910829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1" y="785191"/>
            <a:ext cx="831574" cy="5041762"/>
          </a:xfrm>
        </p:spPr>
        <p:txBody>
          <a:bodyPr>
            <a:normAutofit/>
          </a:bodyPr>
          <a:lstStyle/>
          <a:p>
            <a:r>
              <a:rPr lang="en-US" sz="1400" dirty="0">
                <a:solidFill>
                  <a:srgbClr val="0432FF"/>
                </a:solidFill>
              </a:rPr>
              <a:t>Demo-2 Binary Search</a:t>
            </a:r>
            <a:br>
              <a:rPr lang="en-US" sz="1400" dirty="0">
                <a:solidFill>
                  <a:srgbClr val="0432FF"/>
                </a:solidFill>
              </a:rPr>
            </a:br>
            <a:br>
              <a:rPr lang="en-US" sz="1400" dirty="0">
                <a:solidFill>
                  <a:srgbClr val="0432FF"/>
                </a:solidFill>
              </a:rPr>
            </a:br>
            <a:r>
              <a:rPr lang="en-US" sz="1400" dirty="0">
                <a:solidFill>
                  <a:srgbClr val="0432FF"/>
                </a:solidFill>
              </a:rPr>
              <a:t>Looks OK?</a:t>
            </a:r>
            <a:br>
              <a:rPr lang="en-US" sz="1400" dirty="0">
                <a:solidFill>
                  <a:srgbClr val="0432FF"/>
                </a:solidFill>
              </a:rPr>
            </a:br>
            <a:br>
              <a:rPr lang="en-US" sz="1400" dirty="0">
                <a:solidFill>
                  <a:srgbClr val="0432FF"/>
                </a:solidFill>
              </a:rPr>
            </a:br>
            <a:r>
              <a:rPr lang="en-US" sz="1400" dirty="0">
                <a:solidFill>
                  <a:srgbClr val="0432FF"/>
                </a:solidFill>
              </a:rPr>
              <a:t>Ship it?!</a:t>
            </a: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91A162D-F74A-5F49-AAC6-434F7A0AA69F}"/>
              </a:ext>
            </a:extLst>
          </p:cNvPr>
          <p:cNvPicPr>
            <a:picLocks noChangeAspect="1"/>
          </p:cNvPicPr>
          <p:nvPr/>
        </p:nvPicPr>
        <p:blipFill>
          <a:blip r:embed="rId4"/>
          <a:stretch>
            <a:fillRect/>
          </a:stretch>
        </p:blipFill>
        <p:spPr>
          <a:xfrm>
            <a:off x="3667818" y="0"/>
            <a:ext cx="7109234" cy="6858000"/>
          </a:xfrm>
          <a:prstGeom prst="rect">
            <a:avLst/>
          </a:prstGeom>
        </p:spPr>
      </p:pic>
    </p:spTree>
    <p:extLst>
      <p:ext uri="{BB962C8B-B14F-4D97-AF65-F5344CB8AC3E}">
        <p14:creationId xmlns:p14="http://schemas.microsoft.com/office/powerpoint/2010/main" val="375796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90370" y="785190"/>
            <a:ext cx="907323" cy="5770379"/>
          </a:xfrm>
        </p:spPr>
        <p:txBody>
          <a:bodyPr>
            <a:normAutofit fontScale="90000"/>
          </a:bodyPr>
          <a:lstStyle/>
          <a:p>
            <a:r>
              <a:rPr lang="en-US" sz="1400" dirty="0">
                <a:solidFill>
                  <a:srgbClr val="0432FF"/>
                </a:solidFill>
              </a:rPr>
              <a:t>Demo-2 Binary Search</a:t>
            </a:r>
            <a:br>
              <a:rPr lang="en-US" sz="1400" dirty="0">
                <a:solidFill>
                  <a:srgbClr val="0432FF"/>
                </a:solidFill>
              </a:rPr>
            </a:br>
            <a:r>
              <a:rPr lang="en-US" sz="1400" dirty="0">
                <a:solidFill>
                  <a:srgbClr val="0432FF"/>
                </a:solidFill>
              </a:rPr>
              <a:t>Looks OK. Closer to shipping.</a:t>
            </a:r>
            <a:br>
              <a:rPr lang="en-US" sz="1400" dirty="0">
                <a:solidFill>
                  <a:srgbClr val="0432FF"/>
                </a:solidFill>
              </a:rPr>
            </a:br>
            <a:br>
              <a:rPr lang="en-US" sz="1400" dirty="0">
                <a:solidFill>
                  <a:srgbClr val="0432FF"/>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What was achieved?</a:t>
            </a:r>
            <a:br>
              <a:rPr lang="en-US" sz="1400" dirty="0">
                <a:solidFill>
                  <a:srgbClr val="FF0000"/>
                </a:solidFill>
                <a:sym typeface="Wingdings" pitchFamily="2" charset="2"/>
              </a:rPr>
            </a:br>
            <a:r>
              <a:rPr lang="en-US" sz="1400" dirty="0">
                <a:solidFill>
                  <a:srgbClr val="FF0000"/>
                </a:solidFill>
                <a:sym typeface="Wingdings" pitchFamily="2" charset="2"/>
              </a:rPr>
              <a:t>* tests that cover every path</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FF0000"/>
                </a:solidFill>
                <a:sym typeface="Wingdings" pitchFamily="2" charset="2"/>
              </a:rPr>
              <a:t>* default C-level checks such as array out of bounds, null de reference</a:t>
            </a:r>
            <a:br>
              <a:rPr lang="en-US" sz="1400" dirty="0">
                <a:solidFill>
                  <a:srgbClr val="FF0000"/>
                </a:solidFill>
                <a:sym typeface="Wingdings" pitchFamily="2" charset="2"/>
              </a:rPr>
            </a:br>
            <a:br>
              <a:rPr lang="en-US" sz="1400" dirty="0">
                <a:solidFill>
                  <a:srgbClr val="FF0000"/>
                </a:solidFill>
                <a:sym typeface="Wingdings" pitchFamily="2" charset="2"/>
              </a:rPr>
            </a:br>
            <a:r>
              <a:rPr lang="en-US" sz="1400" dirty="0">
                <a:solidFill>
                  <a:srgbClr val="0432FF"/>
                </a:solidFill>
                <a:sym typeface="Wingdings" pitchFamily="2" charset="2"/>
              </a:rPr>
              <a:t>i.e. FEWER BUGS</a:t>
            </a:r>
            <a:br>
              <a:rPr lang="en-US" sz="1400" dirty="0">
                <a:solidFill>
                  <a:srgbClr val="FF0000"/>
                </a:solidFill>
                <a:sym typeface="Wingdings" pitchFamily="2" charset="2"/>
              </a:rPr>
            </a:br>
            <a:br>
              <a:rPr lang="en-US" sz="1400" dirty="0">
                <a:solidFill>
                  <a:srgbClr val="FF0000"/>
                </a:solidFill>
                <a:sym typeface="Wingdings" pitchFamily="2" charset="2"/>
              </a:rPr>
            </a:br>
            <a:endParaRPr lang="en-US" sz="1400" dirty="0">
              <a:solidFill>
                <a:srgbClr val="FF0000"/>
              </a:solidFill>
            </a:endParaRPr>
          </a:p>
        </p:txBody>
      </p:sp>
      <p:pic>
        <p:nvPicPr>
          <p:cNvPr id="4" name="Picture 3" descr="Text&#10;&#10;Description automatically generated">
            <a:extLst>
              <a:ext uri="{FF2B5EF4-FFF2-40B4-BE49-F238E27FC236}">
                <a16:creationId xmlns:a16="http://schemas.microsoft.com/office/drawing/2014/main" id="{5DE39018-95D6-C44F-9414-850C93C66BB5}"/>
              </a:ext>
            </a:extLst>
          </p:cNvPr>
          <p:cNvPicPr>
            <a:picLocks noChangeAspect="1"/>
          </p:cNvPicPr>
          <p:nvPr/>
        </p:nvPicPr>
        <p:blipFill>
          <a:blip r:embed="rId2"/>
          <a:stretch>
            <a:fillRect/>
          </a:stretch>
        </p:blipFill>
        <p:spPr>
          <a:xfrm>
            <a:off x="933984" y="168880"/>
            <a:ext cx="2390131" cy="2975470"/>
          </a:xfrm>
          <a:prstGeom prst="rect">
            <a:avLst/>
          </a:prstGeom>
        </p:spPr>
      </p:pic>
      <p:pic>
        <p:nvPicPr>
          <p:cNvPr id="6" name="Picture 5" descr="Text&#10;&#10;Description automatically generated">
            <a:extLst>
              <a:ext uri="{FF2B5EF4-FFF2-40B4-BE49-F238E27FC236}">
                <a16:creationId xmlns:a16="http://schemas.microsoft.com/office/drawing/2014/main" id="{3550F96C-1557-3048-AD16-CAB12CCF75E4}"/>
              </a:ext>
            </a:extLst>
          </p:cNvPr>
          <p:cNvPicPr>
            <a:picLocks noChangeAspect="1"/>
          </p:cNvPicPr>
          <p:nvPr/>
        </p:nvPicPr>
        <p:blipFill>
          <a:blip r:embed="rId3"/>
          <a:stretch>
            <a:fillRect/>
          </a:stretch>
        </p:blipFill>
        <p:spPr>
          <a:xfrm>
            <a:off x="997694" y="3144350"/>
            <a:ext cx="2262710" cy="354477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C03C798B-7B7F-044A-8930-DA724F60C58B}"/>
              </a:ext>
            </a:extLst>
          </p:cNvPr>
          <p:cNvPicPr>
            <a:picLocks noChangeAspect="1"/>
          </p:cNvPicPr>
          <p:nvPr/>
        </p:nvPicPr>
        <p:blipFill>
          <a:blip r:embed="rId4"/>
          <a:stretch>
            <a:fillRect/>
          </a:stretch>
        </p:blipFill>
        <p:spPr>
          <a:xfrm>
            <a:off x="997694" y="814135"/>
            <a:ext cx="11194306" cy="5741435"/>
          </a:xfrm>
          <a:prstGeom prst="rect">
            <a:avLst/>
          </a:prstGeom>
        </p:spPr>
      </p:pic>
    </p:spTree>
    <p:extLst>
      <p:ext uri="{BB962C8B-B14F-4D97-AF65-F5344CB8AC3E}">
        <p14:creationId xmlns:p14="http://schemas.microsoft.com/office/powerpoint/2010/main" val="2484268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What does KLEE do? (</a:t>
            </a:r>
            <a:r>
              <a:rPr lang="en-US" dirty="0" err="1"/>
              <a:t>Cadar’s</a:t>
            </a:r>
            <a:r>
              <a:rPr lang="en-US" dirty="0"/>
              <a:t> slides)</a:t>
            </a:r>
          </a:p>
        </p:txBody>
      </p:sp>
      <p:pic>
        <p:nvPicPr>
          <p:cNvPr id="5" name="Picture 4" descr="A picture containing table&#10;&#10;Description automatically generated">
            <a:extLst>
              <a:ext uri="{FF2B5EF4-FFF2-40B4-BE49-F238E27FC236}">
                <a16:creationId xmlns:a16="http://schemas.microsoft.com/office/drawing/2014/main" id="{B6A2B273-EC95-6B42-A4DF-1819D1358C02}"/>
              </a:ext>
            </a:extLst>
          </p:cNvPr>
          <p:cNvPicPr>
            <a:picLocks noChangeAspect="1"/>
          </p:cNvPicPr>
          <p:nvPr/>
        </p:nvPicPr>
        <p:blipFill>
          <a:blip r:embed="rId2"/>
          <a:stretch>
            <a:fillRect/>
          </a:stretch>
        </p:blipFill>
        <p:spPr>
          <a:xfrm>
            <a:off x="1553817" y="1151566"/>
            <a:ext cx="9084365" cy="5612840"/>
          </a:xfrm>
          <a:prstGeom prst="rect">
            <a:avLst/>
          </a:prstGeom>
        </p:spPr>
      </p:pic>
    </p:spTree>
    <p:extLst>
      <p:ext uri="{BB962C8B-B14F-4D97-AF65-F5344CB8AC3E}">
        <p14:creationId xmlns:p14="http://schemas.microsoft.com/office/powerpoint/2010/main" val="2086856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335BB0F3-FDB4-D042-98D5-9D52153B128E}"/>
              </a:ext>
            </a:extLst>
          </p:cNvPr>
          <p:cNvPicPr>
            <a:picLocks noChangeAspect="1"/>
          </p:cNvPicPr>
          <p:nvPr/>
        </p:nvPicPr>
        <p:blipFill>
          <a:blip r:embed="rId2"/>
          <a:stretch>
            <a:fillRect/>
          </a:stretch>
        </p:blipFill>
        <p:spPr>
          <a:xfrm>
            <a:off x="1882861" y="943943"/>
            <a:ext cx="8426277" cy="5847797"/>
          </a:xfrm>
          <a:prstGeom prst="rect">
            <a:avLst/>
          </a:prstGeom>
        </p:spPr>
      </p:pic>
    </p:spTree>
    <p:extLst>
      <p:ext uri="{BB962C8B-B14F-4D97-AF65-F5344CB8AC3E}">
        <p14:creationId xmlns:p14="http://schemas.microsoft.com/office/powerpoint/2010/main" val="3729406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How does KLEE work? (</a:t>
            </a:r>
            <a:r>
              <a:rPr lang="en-US" dirty="0" err="1"/>
              <a:t>Cadar’s</a:t>
            </a:r>
            <a:r>
              <a:rPr lang="en-US" dirty="0"/>
              <a:t> slides)</a:t>
            </a:r>
          </a:p>
        </p:txBody>
      </p:sp>
      <p:pic>
        <p:nvPicPr>
          <p:cNvPr id="4" name="Picture 3" descr="Diagram&#10;&#10;Description automatically generated">
            <a:extLst>
              <a:ext uri="{FF2B5EF4-FFF2-40B4-BE49-F238E27FC236}">
                <a16:creationId xmlns:a16="http://schemas.microsoft.com/office/drawing/2014/main" id="{4CD5B779-2238-284F-9A5E-133A640C2A2F}"/>
              </a:ext>
            </a:extLst>
          </p:cNvPr>
          <p:cNvPicPr>
            <a:picLocks noChangeAspect="1"/>
          </p:cNvPicPr>
          <p:nvPr/>
        </p:nvPicPr>
        <p:blipFill>
          <a:blip r:embed="rId2"/>
          <a:stretch>
            <a:fillRect/>
          </a:stretch>
        </p:blipFill>
        <p:spPr>
          <a:xfrm>
            <a:off x="2082969" y="1162692"/>
            <a:ext cx="8026061" cy="5695308"/>
          </a:xfrm>
          <a:prstGeom prst="rect">
            <a:avLst/>
          </a:prstGeom>
        </p:spPr>
      </p:pic>
    </p:spTree>
    <p:extLst>
      <p:ext uri="{BB962C8B-B14F-4D97-AF65-F5344CB8AC3E}">
        <p14:creationId xmlns:p14="http://schemas.microsoft.com/office/powerpoint/2010/main" val="874886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p:txBody>
          <a:bodyPr>
            <a:normAutofit fontScale="90000"/>
          </a:bodyPr>
          <a:lstStyle/>
          <a:p>
            <a:r>
              <a:rPr lang="en-US" dirty="0"/>
              <a:t>Engineering KLEE to be efficient (</a:t>
            </a:r>
            <a:r>
              <a:rPr lang="en-US" dirty="0" err="1"/>
              <a:t>Cadar</a:t>
            </a:r>
            <a:r>
              <a:rPr lang="en-US" dirty="0"/>
              <a:t>)</a:t>
            </a:r>
          </a:p>
        </p:txBody>
      </p:sp>
      <p:pic>
        <p:nvPicPr>
          <p:cNvPr id="4" name="Picture 3" descr="Graphical user interface, text, email&#10;&#10;Description automatically generated">
            <a:extLst>
              <a:ext uri="{FF2B5EF4-FFF2-40B4-BE49-F238E27FC236}">
                <a16:creationId xmlns:a16="http://schemas.microsoft.com/office/drawing/2014/main" id="{F31A2FB6-A0C6-694F-A665-1A79C62711C2}"/>
              </a:ext>
            </a:extLst>
          </p:cNvPr>
          <p:cNvPicPr>
            <a:picLocks noChangeAspect="1"/>
          </p:cNvPicPr>
          <p:nvPr/>
        </p:nvPicPr>
        <p:blipFill>
          <a:blip r:embed="rId2"/>
          <a:stretch>
            <a:fillRect/>
          </a:stretch>
        </p:blipFill>
        <p:spPr>
          <a:xfrm>
            <a:off x="2295628" y="983412"/>
            <a:ext cx="7600744" cy="5809216"/>
          </a:xfrm>
          <a:prstGeom prst="rect">
            <a:avLst/>
          </a:prstGeom>
        </p:spPr>
      </p:pic>
    </p:spTree>
    <p:extLst>
      <p:ext uri="{BB962C8B-B14F-4D97-AF65-F5344CB8AC3E}">
        <p14:creationId xmlns:p14="http://schemas.microsoft.com/office/powerpoint/2010/main" val="2603566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Reminder: P,  p,  d,  q,  l are the symbols we have so far</a:t>
            </a:r>
          </a:p>
          <a:p>
            <a:r>
              <a:rPr lang="en-US" dirty="0"/>
              <a:t>All quantification is over “P” or people</a:t>
            </a:r>
          </a:p>
          <a:p>
            <a:pPr marL="0" indent="0">
              <a:buNone/>
            </a:pPr>
            <a:endParaRPr lang="en-US" dirty="0"/>
          </a:p>
          <a:p>
            <a:r>
              <a:rPr lang="en-US" dirty="0"/>
              <a:t>Some patients like every doctor </a:t>
            </a:r>
          </a:p>
          <a:p>
            <a:pPr lvl="1"/>
            <a:r>
              <a:rPr lang="en-US" dirty="0"/>
              <a:t> exists x : p(x) and [all y : d(y) -&gt; l(</a:t>
            </a:r>
            <a:r>
              <a:rPr lang="en-US" dirty="0" err="1"/>
              <a:t>x,y</a:t>
            </a:r>
            <a:r>
              <a:rPr lang="en-US" dirty="0"/>
              <a:t>)]</a:t>
            </a:r>
          </a:p>
          <a:p>
            <a:pPr lvl="1"/>
            <a:endParaRPr lang="en-US" dirty="0"/>
          </a:p>
          <a:p>
            <a:r>
              <a:rPr lang="en-US" dirty="0"/>
              <a:t>No patient likes a quack  </a:t>
            </a:r>
          </a:p>
          <a:p>
            <a:pPr lvl="1"/>
            <a:r>
              <a:rPr lang="en-US" dirty="0"/>
              <a:t>… give it a shot …</a:t>
            </a:r>
          </a:p>
          <a:p>
            <a:r>
              <a:rPr lang="en-US" dirty="0"/>
              <a:t>Prove that no doctor is a quack</a:t>
            </a:r>
          </a:p>
          <a:p>
            <a:pPr lvl="1"/>
            <a:r>
              <a:rPr lang="en-US" dirty="0"/>
              <a:t>… state the proof-goal in FOL – give it a shot …</a:t>
            </a:r>
          </a:p>
        </p:txBody>
      </p:sp>
    </p:spTree>
    <p:extLst>
      <p:ext uri="{BB962C8B-B14F-4D97-AF65-F5344CB8AC3E}">
        <p14:creationId xmlns:p14="http://schemas.microsoft.com/office/powerpoint/2010/main" val="4207230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8" name="Picture 7" descr="Text&#10;&#10;Description automatically generated with medium confidence">
            <a:extLst>
              <a:ext uri="{FF2B5EF4-FFF2-40B4-BE49-F238E27FC236}">
                <a16:creationId xmlns:a16="http://schemas.microsoft.com/office/drawing/2014/main" id="{413C6E77-23FA-884B-AA7A-09D8BAFFD044}"/>
              </a:ext>
            </a:extLst>
          </p:cNvPr>
          <p:cNvPicPr>
            <a:picLocks noChangeAspect="1"/>
          </p:cNvPicPr>
          <p:nvPr/>
        </p:nvPicPr>
        <p:blipFill>
          <a:blip r:embed="rId2"/>
          <a:stretch>
            <a:fillRect/>
          </a:stretch>
        </p:blipFill>
        <p:spPr>
          <a:xfrm>
            <a:off x="1103242" y="626166"/>
            <a:ext cx="10916376" cy="4914347"/>
          </a:xfrm>
          <a:prstGeom prst="rect">
            <a:avLst/>
          </a:prstGeom>
        </p:spPr>
      </p:pic>
    </p:spTree>
    <p:extLst>
      <p:ext uri="{BB962C8B-B14F-4D97-AF65-F5344CB8AC3E}">
        <p14:creationId xmlns:p14="http://schemas.microsoft.com/office/powerpoint/2010/main" val="207269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10;&#10;Description automatically generated">
            <a:extLst>
              <a:ext uri="{FF2B5EF4-FFF2-40B4-BE49-F238E27FC236}">
                <a16:creationId xmlns:a16="http://schemas.microsoft.com/office/drawing/2014/main" id="{751A4835-2566-7444-AAEC-2C14312D5BEB}"/>
              </a:ext>
            </a:extLst>
          </p:cNvPr>
          <p:cNvPicPr>
            <a:picLocks noChangeAspect="1"/>
          </p:cNvPicPr>
          <p:nvPr/>
        </p:nvPicPr>
        <p:blipFill>
          <a:blip r:embed="rId2"/>
          <a:stretch>
            <a:fillRect/>
          </a:stretch>
        </p:blipFill>
        <p:spPr>
          <a:xfrm>
            <a:off x="1300152" y="198781"/>
            <a:ext cx="10891848" cy="5801199"/>
          </a:xfrm>
          <a:prstGeom prst="rect">
            <a:avLst/>
          </a:prstGeom>
        </p:spPr>
      </p:pic>
    </p:spTree>
    <p:extLst>
      <p:ext uri="{BB962C8B-B14F-4D97-AF65-F5344CB8AC3E}">
        <p14:creationId xmlns:p14="http://schemas.microsoft.com/office/powerpoint/2010/main" val="684499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5" name="Picture 4" descr="Diagram&#10;&#10;Description automatically generated">
            <a:extLst>
              <a:ext uri="{FF2B5EF4-FFF2-40B4-BE49-F238E27FC236}">
                <a16:creationId xmlns:a16="http://schemas.microsoft.com/office/drawing/2014/main" id="{51634830-5E84-E746-B1B8-B6A8650DC69B}"/>
              </a:ext>
            </a:extLst>
          </p:cNvPr>
          <p:cNvPicPr>
            <a:picLocks noChangeAspect="1"/>
          </p:cNvPicPr>
          <p:nvPr/>
        </p:nvPicPr>
        <p:blipFill>
          <a:blip r:embed="rId2"/>
          <a:stretch>
            <a:fillRect/>
          </a:stretch>
        </p:blipFill>
        <p:spPr>
          <a:xfrm>
            <a:off x="1484322" y="461202"/>
            <a:ext cx="10372836" cy="5850835"/>
          </a:xfrm>
          <a:prstGeom prst="rect">
            <a:avLst/>
          </a:prstGeom>
        </p:spPr>
      </p:pic>
    </p:spTree>
    <p:extLst>
      <p:ext uri="{BB962C8B-B14F-4D97-AF65-F5344CB8AC3E}">
        <p14:creationId xmlns:p14="http://schemas.microsoft.com/office/powerpoint/2010/main" val="1835737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6" name="Picture 5" descr="Diagram, venn diagram&#10;&#10;Description automatically generated">
            <a:extLst>
              <a:ext uri="{FF2B5EF4-FFF2-40B4-BE49-F238E27FC236}">
                <a16:creationId xmlns:a16="http://schemas.microsoft.com/office/drawing/2014/main" id="{0670F7B0-5914-8942-B08B-A402A3C5D6C0}"/>
              </a:ext>
            </a:extLst>
          </p:cNvPr>
          <p:cNvPicPr>
            <a:picLocks noChangeAspect="1"/>
          </p:cNvPicPr>
          <p:nvPr/>
        </p:nvPicPr>
        <p:blipFill>
          <a:blip r:embed="rId2"/>
          <a:stretch>
            <a:fillRect/>
          </a:stretch>
        </p:blipFill>
        <p:spPr>
          <a:xfrm>
            <a:off x="1416149" y="510208"/>
            <a:ext cx="10282443" cy="5837583"/>
          </a:xfrm>
          <a:prstGeom prst="rect">
            <a:avLst/>
          </a:prstGeom>
        </p:spPr>
      </p:pic>
    </p:spTree>
    <p:extLst>
      <p:ext uri="{BB962C8B-B14F-4D97-AF65-F5344CB8AC3E}">
        <p14:creationId xmlns:p14="http://schemas.microsoft.com/office/powerpoint/2010/main" val="708460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A picture containing chart&#10;&#10;Description automatically generated">
            <a:extLst>
              <a:ext uri="{FF2B5EF4-FFF2-40B4-BE49-F238E27FC236}">
                <a16:creationId xmlns:a16="http://schemas.microsoft.com/office/drawing/2014/main" id="{BF96F0EB-4796-5541-83D1-979C72E60E88}"/>
              </a:ext>
            </a:extLst>
          </p:cNvPr>
          <p:cNvPicPr>
            <a:picLocks noChangeAspect="1"/>
          </p:cNvPicPr>
          <p:nvPr/>
        </p:nvPicPr>
        <p:blipFill>
          <a:blip r:embed="rId2"/>
          <a:stretch>
            <a:fillRect/>
          </a:stretch>
        </p:blipFill>
        <p:spPr>
          <a:xfrm>
            <a:off x="1334081" y="0"/>
            <a:ext cx="9523838" cy="6858000"/>
          </a:xfrm>
          <a:prstGeom prst="rect">
            <a:avLst/>
          </a:prstGeom>
        </p:spPr>
      </p:pic>
    </p:spTree>
    <p:extLst>
      <p:ext uri="{BB962C8B-B14F-4D97-AF65-F5344CB8AC3E}">
        <p14:creationId xmlns:p14="http://schemas.microsoft.com/office/powerpoint/2010/main" val="3940176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1" y="335307"/>
            <a:ext cx="1103243" cy="3471379"/>
          </a:xfrm>
        </p:spPr>
        <p:txBody>
          <a:bodyPr>
            <a:normAutofit/>
          </a:bodyPr>
          <a:lstStyle/>
          <a:p>
            <a:r>
              <a:rPr lang="en-US" sz="2000" dirty="0"/>
              <a:t>How good is KLEE (Dr. Peng Li’s slides)</a:t>
            </a:r>
          </a:p>
        </p:txBody>
      </p:sp>
      <p:pic>
        <p:nvPicPr>
          <p:cNvPr id="4" name="Picture 3" descr="Graphical user interface&#10;&#10;Description automatically generated">
            <a:extLst>
              <a:ext uri="{FF2B5EF4-FFF2-40B4-BE49-F238E27FC236}">
                <a16:creationId xmlns:a16="http://schemas.microsoft.com/office/drawing/2014/main" id="{192C049A-1C2B-F244-AB36-5E1E6EB90569}"/>
              </a:ext>
            </a:extLst>
          </p:cNvPr>
          <p:cNvPicPr>
            <a:picLocks noChangeAspect="1"/>
          </p:cNvPicPr>
          <p:nvPr/>
        </p:nvPicPr>
        <p:blipFill>
          <a:blip r:embed="rId2"/>
          <a:stretch>
            <a:fillRect/>
          </a:stretch>
        </p:blipFill>
        <p:spPr>
          <a:xfrm>
            <a:off x="1606751" y="0"/>
            <a:ext cx="8978498" cy="6858000"/>
          </a:xfrm>
          <a:prstGeom prst="rect">
            <a:avLst/>
          </a:prstGeom>
        </p:spPr>
      </p:pic>
    </p:spTree>
    <p:extLst>
      <p:ext uri="{BB962C8B-B14F-4D97-AF65-F5344CB8AC3E}">
        <p14:creationId xmlns:p14="http://schemas.microsoft.com/office/powerpoint/2010/main" val="151625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DF6B-948B-8945-85A0-0D4C41A74250}"/>
              </a:ext>
            </a:extLst>
          </p:cNvPr>
          <p:cNvSpPr>
            <a:spLocks noGrp="1"/>
          </p:cNvSpPr>
          <p:nvPr>
            <p:ph type="title"/>
          </p:nvPr>
        </p:nvSpPr>
        <p:spPr>
          <a:xfrm>
            <a:off x="775252" y="424760"/>
            <a:ext cx="9124123" cy="3471379"/>
          </a:xfrm>
        </p:spPr>
        <p:txBody>
          <a:bodyPr>
            <a:normAutofit/>
          </a:bodyPr>
          <a:lstStyle/>
          <a:p>
            <a:r>
              <a:rPr lang="en-US" sz="2000" dirty="0"/>
              <a:t>Dr. </a:t>
            </a:r>
            <a:r>
              <a:rPr lang="en-US" sz="2000" dirty="0" err="1"/>
              <a:t>Guodong</a:t>
            </a:r>
            <a:r>
              <a:rPr lang="en-US" sz="2000" dirty="0"/>
              <a:t> Li’s and Dr. Peng Li’s FANTASTIC work on GKLEE follows</a:t>
            </a:r>
            <a:br>
              <a:rPr lang="en-US" sz="2000" dirty="0"/>
            </a:br>
            <a:br>
              <a:rPr lang="en-US" sz="2000" dirty="0"/>
            </a:br>
            <a:r>
              <a:rPr lang="en-US" sz="2000" dirty="0"/>
              <a:t>See  also </a:t>
            </a:r>
            <a:r>
              <a:rPr lang="en-US" sz="2000" dirty="0" err="1"/>
              <a:t>Guodong’s</a:t>
            </a:r>
            <a:r>
              <a:rPr lang="en-US" sz="2000" dirty="0"/>
              <a:t> work on PUG on the FSE 2010 publication site! </a:t>
            </a:r>
            <a:br>
              <a:rPr lang="en-US" sz="2000" dirty="0"/>
            </a:br>
            <a:r>
              <a:rPr lang="en-US" sz="2000" dirty="0"/>
              <a:t> It was followed by </a:t>
            </a:r>
            <a:r>
              <a:rPr lang="en-US" sz="2000" dirty="0" err="1"/>
              <a:t>GPUVerify</a:t>
            </a:r>
            <a:r>
              <a:rPr lang="en-US" sz="2000" dirty="0"/>
              <a:t>, another fantastic verifier from Alastair Donaldson’s groups at Imperial College, London</a:t>
            </a:r>
          </a:p>
        </p:txBody>
      </p:sp>
    </p:spTree>
    <p:extLst>
      <p:ext uri="{BB962C8B-B14F-4D97-AF65-F5344CB8AC3E}">
        <p14:creationId xmlns:p14="http://schemas.microsoft.com/office/powerpoint/2010/main" val="2240649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82794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repid.png"/>
          <p:cNvPicPr>
            <a:picLocks noChangeAspect="1"/>
          </p:cNvPicPr>
          <p:nvPr/>
        </p:nvPicPr>
        <p:blipFill>
          <a:blip r:embed="rId2"/>
          <a:stretch>
            <a:fillRect/>
          </a:stretch>
        </p:blipFill>
        <p:spPr>
          <a:xfrm>
            <a:off x="1676400" y="2667000"/>
            <a:ext cx="4033024" cy="2667000"/>
          </a:xfrm>
          <a:prstGeom prst="rect">
            <a:avLst/>
          </a:prstGeom>
        </p:spPr>
      </p:pic>
      <p:sp>
        <p:nvSpPr>
          <p:cNvPr id="5" name="TextBox 4"/>
          <p:cNvSpPr txBox="1"/>
          <p:nvPr/>
        </p:nvSpPr>
        <p:spPr>
          <a:xfrm>
            <a:off x="2057401" y="5257801"/>
            <a:ext cx="3795783" cy="276999"/>
          </a:xfrm>
          <a:prstGeom prst="rect">
            <a:avLst/>
          </a:prstGeom>
          <a:noFill/>
        </p:spPr>
        <p:txBody>
          <a:bodyPr wrap="none" rtlCol="0">
            <a:spAutoFit/>
          </a:bodyPr>
          <a:lstStyle/>
          <a:p>
            <a:r>
              <a:rPr lang="en-US" sz="1200" dirty="0"/>
              <a:t>Intrepid supercomputer (Image courtesy of Argonne)</a:t>
            </a:r>
          </a:p>
        </p:txBody>
      </p:sp>
      <p:sp>
        <p:nvSpPr>
          <p:cNvPr id="6" name="TextBox 5"/>
          <p:cNvSpPr txBox="1"/>
          <p:nvPr/>
        </p:nvSpPr>
        <p:spPr>
          <a:xfrm>
            <a:off x="7181603" y="5181601"/>
            <a:ext cx="2550698" cy="307777"/>
          </a:xfrm>
          <a:prstGeom prst="rect">
            <a:avLst/>
          </a:prstGeom>
          <a:noFill/>
        </p:spPr>
        <p:txBody>
          <a:bodyPr wrap="none" rtlCol="0">
            <a:spAutoFit/>
          </a:bodyPr>
          <a:lstStyle/>
          <a:p>
            <a:r>
              <a:rPr lang="en-US" sz="1400" dirty="0" err="1"/>
              <a:t>pogoprinciple.wordpress.com</a:t>
            </a:r>
            <a:endParaRPr lang="en-US" sz="1400" dirty="0"/>
          </a:p>
        </p:txBody>
      </p:sp>
      <p:pic>
        <p:nvPicPr>
          <p:cNvPr id="7" name="Picture 6" descr="bp-oil-spill-pic-ap-259019097.jpeg"/>
          <p:cNvPicPr>
            <a:picLocks noChangeAspect="1"/>
          </p:cNvPicPr>
          <p:nvPr/>
        </p:nvPicPr>
        <p:blipFill>
          <a:blip r:embed="rId3"/>
          <a:stretch>
            <a:fillRect/>
          </a:stretch>
        </p:blipFill>
        <p:spPr>
          <a:xfrm>
            <a:off x="6248400" y="2667000"/>
            <a:ext cx="4134255" cy="2590800"/>
          </a:xfrm>
          <a:prstGeom prst="rect">
            <a:avLst/>
          </a:prstGeom>
        </p:spPr>
      </p:pic>
      <p:sp>
        <p:nvSpPr>
          <p:cNvPr id="8" name="TextBox 7"/>
          <p:cNvSpPr txBox="1"/>
          <p:nvPr/>
        </p:nvSpPr>
        <p:spPr>
          <a:xfrm>
            <a:off x="1752600" y="1114962"/>
            <a:ext cx="4711546" cy="1323439"/>
          </a:xfrm>
          <a:prstGeom prst="rect">
            <a:avLst/>
          </a:prstGeom>
          <a:noFill/>
        </p:spPr>
        <p:txBody>
          <a:bodyPr wrap="none" rtlCol="0">
            <a:spAutoFit/>
          </a:bodyPr>
          <a:lstStyle/>
          <a:p>
            <a:r>
              <a:rPr lang="en-US" sz="2000" dirty="0"/>
              <a:t>The more performance per watt</a:t>
            </a:r>
          </a:p>
          <a:p>
            <a:r>
              <a:rPr lang="en-US" sz="2000" dirty="0"/>
              <a:t>we can obtain (e.g. </a:t>
            </a:r>
            <a:r>
              <a:rPr lang="en-US" sz="2000" dirty="0" err="1"/>
              <a:t>TeraFlop</a:t>
            </a:r>
            <a:r>
              <a:rPr lang="en-US" sz="2000" dirty="0"/>
              <a:t> in 30W,</a:t>
            </a:r>
          </a:p>
          <a:p>
            <a:r>
              <a:rPr lang="en-US" sz="2000" dirty="0" err="1"/>
              <a:t>Exaflop</a:t>
            </a:r>
            <a:r>
              <a:rPr lang="en-US" sz="2000" dirty="0"/>
              <a:t> in 25 MW) </a:t>
            </a:r>
            <a:r>
              <a:rPr lang="en-US" sz="2000" dirty="0">
                <a:solidFill>
                  <a:srgbClr val="0000FF"/>
                </a:solidFill>
              </a:rPr>
              <a:t>… that is $25 Million </a:t>
            </a:r>
          </a:p>
          <a:p>
            <a:r>
              <a:rPr lang="en-US" sz="2000" dirty="0">
                <a:solidFill>
                  <a:srgbClr val="0000FF"/>
                </a:solidFill>
              </a:rPr>
              <a:t>In electricity costs alone !!</a:t>
            </a:r>
          </a:p>
        </p:txBody>
      </p:sp>
      <p:sp>
        <p:nvSpPr>
          <p:cNvPr id="9" name="TextBox 8"/>
          <p:cNvSpPr txBox="1"/>
          <p:nvPr/>
        </p:nvSpPr>
        <p:spPr>
          <a:xfrm>
            <a:off x="6477000" y="1219200"/>
            <a:ext cx="3969356" cy="1631216"/>
          </a:xfrm>
          <a:prstGeom prst="rect">
            <a:avLst/>
          </a:prstGeom>
          <a:noFill/>
        </p:spPr>
        <p:txBody>
          <a:bodyPr wrap="none" rtlCol="0">
            <a:spAutoFit/>
          </a:bodyPr>
          <a:lstStyle/>
          <a:p>
            <a:r>
              <a:rPr lang="en-US" sz="2000" dirty="0"/>
              <a:t>… the less we need to depend on</a:t>
            </a:r>
          </a:p>
          <a:p>
            <a:r>
              <a:rPr lang="en-US" sz="2000" dirty="0"/>
              <a:t> dirty fuels,</a:t>
            </a:r>
          </a:p>
          <a:p>
            <a:r>
              <a:rPr lang="en-US" sz="2000" dirty="0"/>
              <a:t>… the faster we can innovate in </a:t>
            </a:r>
          </a:p>
          <a:p>
            <a:r>
              <a:rPr lang="en-US" sz="2000" dirty="0"/>
              <a:t> science and engineering</a:t>
            </a:r>
          </a:p>
          <a:p>
            <a:endParaRPr lang="en-US" sz="2000" dirty="0"/>
          </a:p>
        </p:txBody>
      </p:sp>
      <p:sp>
        <p:nvSpPr>
          <p:cNvPr id="10" name="Title 9"/>
          <p:cNvSpPr>
            <a:spLocks noGrp="1"/>
          </p:cNvSpPr>
          <p:nvPr>
            <p:ph type="title"/>
          </p:nvPr>
        </p:nvSpPr>
        <p:spPr>
          <a:xfrm>
            <a:off x="1981200" y="76200"/>
            <a:ext cx="8229600" cy="1143000"/>
          </a:xfrm>
        </p:spPr>
        <p:txBody>
          <a:bodyPr>
            <a:normAutofit fontScale="90000"/>
          </a:bodyPr>
          <a:lstStyle/>
          <a:p>
            <a:r>
              <a:rPr lang="en-US" dirty="0"/>
              <a:t>Correctness is central to Energy-Efficient Computing</a:t>
            </a:r>
          </a:p>
        </p:txBody>
      </p:sp>
    </p:spTree>
    <p:extLst>
      <p:ext uri="{BB962C8B-B14F-4D97-AF65-F5344CB8AC3E}">
        <p14:creationId xmlns:p14="http://schemas.microsoft.com/office/powerpoint/2010/main" val="31992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dirty="0"/>
              <a:t>Emerging Heterogeneous Parallel Systems, and Role of Formal Methods in them</a:t>
            </a:r>
          </a:p>
        </p:txBody>
      </p:sp>
      <p:sp>
        <p:nvSpPr>
          <p:cNvPr id="30" name="Slide Number Placeholder 29"/>
          <p:cNvSpPr>
            <a:spLocks noGrp="1"/>
          </p:cNvSpPr>
          <p:nvPr>
            <p:ph type="sldNum" sz="quarter" idx="12"/>
          </p:nvPr>
        </p:nvSpPr>
        <p:spPr/>
        <p:txBody>
          <a:bodyPr/>
          <a:lstStyle/>
          <a:p>
            <a:fld id="{78D22D66-D7C6-B24C-B332-05195B438006}" type="slidenum">
              <a:rPr lang="en-US" smtClean="0"/>
              <a:pPr/>
              <a:t>59</a:t>
            </a:fld>
            <a:endParaRPr lang="en-US"/>
          </a:p>
        </p:txBody>
      </p:sp>
      <p:sp>
        <p:nvSpPr>
          <p:cNvPr id="4" name="TextBox 3"/>
          <p:cNvSpPr txBox="1"/>
          <p:nvPr/>
        </p:nvSpPr>
        <p:spPr>
          <a:xfrm>
            <a:off x="1981201" y="6410524"/>
            <a:ext cx="3318537" cy="307777"/>
          </a:xfrm>
          <a:prstGeom prst="rect">
            <a:avLst/>
          </a:prstGeom>
          <a:noFill/>
        </p:spPr>
        <p:txBody>
          <a:bodyPr wrap="none" rtlCol="0">
            <a:spAutoFit/>
          </a:bodyPr>
          <a:lstStyle/>
          <a:p>
            <a:r>
              <a:rPr lang="en-US" sz="1400" dirty="0" err="1"/>
              <a:t>Sandybridge</a:t>
            </a:r>
            <a:r>
              <a:rPr lang="en-US" sz="1400" dirty="0"/>
              <a:t> (courtesy </a:t>
            </a:r>
            <a:r>
              <a:rPr lang="en-US" sz="1400" dirty="0" err="1"/>
              <a:t>anandtech.com</a:t>
            </a:r>
            <a:r>
              <a:rPr lang="en-US" sz="1400" dirty="0"/>
              <a:t>)</a:t>
            </a:r>
          </a:p>
        </p:txBody>
      </p:sp>
      <p:pic>
        <p:nvPicPr>
          <p:cNvPr id="5" name="Picture 4" descr="sandybridge.jpg"/>
          <p:cNvPicPr>
            <a:picLocks noChangeAspect="1"/>
          </p:cNvPicPr>
          <p:nvPr/>
        </p:nvPicPr>
        <p:blipFill>
          <a:blip r:embed="rId2"/>
          <a:stretch>
            <a:fillRect/>
          </a:stretch>
        </p:blipFill>
        <p:spPr>
          <a:xfrm>
            <a:off x="2260461" y="5256646"/>
            <a:ext cx="2339036" cy="1178818"/>
          </a:xfrm>
          <a:prstGeom prst="rect">
            <a:avLst/>
          </a:prstGeom>
        </p:spPr>
      </p:pic>
      <p:sp>
        <p:nvSpPr>
          <p:cNvPr id="8" name="TextBox 7"/>
          <p:cNvSpPr txBox="1"/>
          <p:nvPr/>
        </p:nvSpPr>
        <p:spPr>
          <a:xfrm>
            <a:off x="6831349" y="6397365"/>
            <a:ext cx="2375971" cy="307777"/>
          </a:xfrm>
          <a:prstGeom prst="rect">
            <a:avLst/>
          </a:prstGeom>
          <a:noFill/>
        </p:spPr>
        <p:txBody>
          <a:bodyPr wrap="none" rtlCol="0">
            <a:spAutoFit/>
          </a:bodyPr>
          <a:lstStyle/>
          <a:p>
            <a:r>
              <a:rPr lang="en-US" sz="1400" dirty="0" err="1"/>
              <a:t>Geoforce</a:t>
            </a:r>
            <a:r>
              <a:rPr lang="en-US" sz="1400" dirty="0"/>
              <a:t> GTX 480  (</a:t>
            </a:r>
            <a:r>
              <a:rPr lang="en-US" sz="1400" dirty="0" err="1"/>
              <a:t>Nvidia</a:t>
            </a:r>
            <a:r>
              <a:rPr lang="en-US" sz="1400" dirty="0"/>
              <a:t>)</a:t>
            </a:r>
          </a:p>
        </p:txBody>
      </p:sp>
      <p:pic>
        <p:nvPicPr>
          <p:cNvPr id="9" name="Picture 8"/>
          <p:cNvPicPr>
            <a:picLocks noChangeAspect="1"/>
          </p:cNvPicPr>
          <p:nvPr/>
        </p:nvPicPr>
        <p:blipFill>
          <a:blip r:embed="rId3"/>
          <a:stretch>
            <a:fillRect/>
          </a:stretch>
        </p:blipFill>
        <p:spPr>
          <a:xfrm>
            <a:off x="5263464" y="5380159"/>
            <a:ext cx="899525" cy="1030365"/>
          </a:xfrm>
          <a:prstGeom prst="rect">
            <a:avLst/>
          </a:prstGeom>
        </p:spPr>
      </p:pic>
      <p:sp>
        <p:nvSpPr>
          <p:cNvPr id="10" name="TextBox 9"/>
          <p:cNvSpPr txBox="1"/>
          <p:nvPr/>
        </p:nvSpPr>
        <p:spPr>
          <a:xfrm>
            <a:off x="5229999" y="6435465"/>
            <a:ext cx="1458797" cy="307777"/>
          </a:xfrm>
          <a:prstGeom prst="rect">
            <a:avLst/>
          </a:prstGeom>
          <a:noFill/>
        </p:spPr>
        <p:txBody>
          <a:bodyPr wrap="none" rtlCol="0">
            <a:spAutoFit/>
          </a:bodyPr>
          <a:lstStyle/>
          <a:p>
            <a:r>
              <a:rPr lang="en-US" sz="1400" dirty="0"/>
              <a:t>AMD Fusion APU</a:t>
            </a:r>
          </a:p>
        </p:txBody>
      </p:sp>
      <p:pic>
        <p:nvPicPr>
          <p:cNvPr id="11" name="Picture 10" descr="nvidia-geforce-gtx480.png"/>
          <p:cNvPicPr>
            <a:picLocks noChangeAspect="1"/>
          </p:cNvPicPr>
          <p:nvPr/>
        </p:nvPicPr>
        <p:blipFill>
          <a:blip r:embed="rId4"/>
          <a:stretch>
            <a:fillRect/>
          </a:stretch>
        </p:blipFill>
        <p:spPr>
          <a:xfrm>
            <a:off x="6652747" y="5256647"/>
            <a:ext cx="1756635" cy="1103077"/>
          </a:xfrm>
          <a:prstGeom prst="rect">
            <a:avLst/>
          </a:prstGeom>
        </p:spPr>
      </p:pic>
      <p:cxnSp>
        <p:nvCxnSpPr>
          <p:cNvPr id="14" name="Straight Connector 13"/>
          <p:cNvCxnSpPr/>
          <p:nvPr/>
        </p:nvCxnSpPr>
        <p:spPr>
          <a:xfrm>
            <a:off x="1689101" y="5046638"/>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89101" y="3394050"/>
            <a:ext cx="8639245" cy="1588"/>
          </a:xfrm>
          <a:prstGeom prst="line">
            <a:avLst/>
          </a:prstGeom>
          <a:ln>
            <a:prstDash val="lgDashDotDot"/>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843154" y="42944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Concurrent </a:t>
            </a:r>
          </a:p>
          <a:p>
            <a:pPr algn="ctr"/>
            <a:r>
              <a:rPr lang="en-US" dirty="0">
                <a:solidFill>
                  <a:srgbClr val="000000"/>
                </a:solidFill>
              </a:rPr>
              <a:t>Data Structures</a:t>
            </a:r>
          </a:p>
        </p:txBody>
      </p:sp>
      <p:pic>
        <p:nvPicPr>
          <p:cNvPr id="23" name="Picture 22" descr="infiniband.jpg"/>
          <p:cNvPicPr>
            <a:picLocks noChangeAspect="1"/>
          </p:cNvPicPr>
          <p:nvPr/>
        </p:nvPicPr>
        <p:blipFill>
          <a:blip r:embed="rId5"/>
          <a:stretch>
            <a:fillRect/>
          </a:stretch>
        </p:blipFill>
        <p:spPr>
          <a:xfrm>
            <a:off x="2857774" y="3450055"/>
            <a:ext cx="1270000" cy="1270000"/>
          </a:xfrm>
          <a:prstGeom prst="rect">
            <a:avLst/>
          </a:prstGeom>
        </p:spPr>
      </p:pic>
      <p:sp>
        <p:nvSpPr>
          <p:cNvPr id="24" name="TextBox 23"/>
          <p:cNvSpPr txBox="1"/>
          <p:nvPr/>
        </p:nvSpPr>
        <p:spPr>
          <a:xfrm>
            <a:off x="2260462" y="4665638"/>
            <a:ext cx="2848857" cy="338554"/>
          </a:xfrm>
          <a:prstGeom prst="rect">
            <a:avLst/>
          </a:prstGeom>
          <a:noFill/>
        </p:spPr>
        <p:txBody>
          <a:bodyPr wrap="none" rtlCol="0">
            <a:spAutoFit/>
          </a:bodyPr>
          <a:lstStyle/>
          <a:p>
            <a:r>
              <a:rPr lang="en-US" sz="1600" dirty="0" err="1"/>
              <a:t>Infiniband</a:t>
            </a:r>
            <a:r>
              <a:rPr lang="en-US" sz="1600" dirty="0"/>
              <a:t> style interconnect</a:t>
            </a:r>
          </a:p>
        </p:txBody>
      </p:sp>
      <p:sp>
        <p:nvSpPr>
          <p:cNvPr id="25" name="Rectangle 24"/>
          <p:cNvSpPr/>
          <p:nvPr/>
        </p:nvSpPr>
        <p:spPr>
          <a:xfrm>
            <a:off x="8991601" y="1219201"/>
            <a:ext cx="1524000" cy="2009749"/>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(1) Formal </a:t>
            </a:r>
          </a:p>
          <a:p>
            <a:pPr algn="ctr"/>
            <a:r>
              <a:rPr lang="en-US" b="1" dirty="0">
                <a:solidFill>
                  <a:srgbClr val="0000FF"/>
                </a:solidFill>
              </a:rPr>
              <a:t>Methods at the User Application Level</a:t>
            </a:r>
            <a:endParaRPr lang="en-US" b="1" u="sng" dirty="0">
              <a:solidFill>
                <a:srgbClr val="0000FF"/>
              </a:solidFill>
            </a:endParaRPr>
          </a:p>
        </p:txBody>
      </p:sp>
      <p:sp>
        <p:nvSpPr>
          <p:cNvPr id="26" name="Rectangle 25"/>
          <p:cNvSpPr/>
          <p:nvPr/>
        </p:nvSpPr>
        <p:spPr>
          <a:xfrm>
            <a:off x="4471554" y="2277046"/>
            <a:ext cx="2743200" cy="984973"/>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Problem-Solving </a:t>
            </a:r>
          </a:p>
          <a:p>
            <a:pPr algn="ctr"/>
            <a:r>
              <a:rPr lang="en-US" dirty="0">
                <a:solidFill>
                  <a:srgbClr val="000000"/>
                </a:solidFill>
              </a:rPr>
              <a:t>Environments</a:t>
            </a:r>
          </a:p>
          <a:p>
            <a:pPr algn="ctr"/>
            <a:r>
              <a:rPr lang="en-US" dirty="0">
                <a:solidFill>
                  <a:srgbClr val="000000"/>
                </a:solidFill>
              </a:rPr>
              <a:t>e.g. Uintah, Charm++, ADLB</a:t>
            </a:r>
          </a:p>
        </p:txBody>
      </p:sp>
      <p:sp>
        <p:nvSpPr>
          <p:cNvPr id="27" name="Rectangle 26"/>
          <p:cNvSpPr/>
          <p:nvPr/>
        </p:nvSpPr>
        <p:spPr>
          <a:xfrm>
            <a:off x="4471554" y="1270001"/>
            <a:ext cx="2743200" cy="848955"/>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Problem Solving Environment based</a:t>
            </a:r>
          </a:p>
          <a:p>
            <a:pPr algn="ctr"/>
            <a:r>
              <a:rPr lang="en-US" b="1" u="sng" dirty="0">
                <a:solidFill>
                  <a:srgbClr val="000000"/>
                </a:solidFill>
              </a:rPr>
              <a:t>User Applications</a:t>
            </a:r>
          </a:p>
        </p:txBody>
      </p:sp>
      <p:sp>
        <p:nvSpPr>
          <p:cNvPr id="28" name="Rectangle 27"/>
          <p:cNvSpPr/>
          <p:nvPr/>
        </p:nvSpPr>
        <p:spPr>
          <a:xfrm>
            <a:off x="5843154" y="3524875"/>
            <a:ext cx="2743200" cy="666126"/>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High Performance</a:t>
            </a:r>
          </a:p>
          <a:p>
            <a:pPr algn="ctr"/>
            <a:r>
              <a:rPr lang="en-US" dirty="0">
                <a:solidFill>
                  <a:srgbClr val="000000"/>
                </a:solidFill>
              </a:rPr>
              <a:t>MPI Libraries </a:t>
            </a:r>
          </a:p>
        </p:txBody>
      </p:sp>
      <p:pic>
        <p:nvPicPr>
          <p:cNvPr id="29" name="Picture 28" descr="jaguar-6-0.jpg"/>
          <p:cNvPicPr>
            <a:picLocks noChangeAspect="1"/>
          </p:cNvPicPr>
          <p:nvPr/>
        </p:nvPicPr>
        <p:blipFill>
          <a:blip r:embed="rId6" cstate="print"/>
          <a:stretch>
            <a:fillRect/>
          </a:stretch>
        </p:blipFill>
        <p:spPr>
          <a:xfrm>
            <a:off x="1981201" y="1672164"/>
            <a:ext cx="2146574" cy="1431765"/>
          </a:xfrm>
          <a:prstGeom prst="rect">
            <a:avLst/>
          </a:prstGeom>
        </p:spPr>
      </p:pic>
      <p:sp>
        <p:nvSpPr>
          <p:cNvPr id="20" name="Rectangle 19"/>
          <p:cNvSpPr/>
          <p:nvPr/>
        </p:nvSpPr>
        <p:spPr>
          <a:xfrm>
            <a:off x="8991600" y="34290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(2) Formal </a:t>
            </a:r>
          </a:p>
          <a:p>
            <a:pPr algn="ctr"/>
            <a:r>
              <a:rPr lang="en-US" b="1" dirty="0">
                <a:solidFill>
                  <a:srgbClr val="0000FF"/>
                </a:solidFill>
              </a:rPr>
              <a:t>Dynamic Methods for MPI</a:t>
            </a:r>
            <a:endParaRPr lang="en-US" b="1" u="sng" dirty="0">
              <a:solidFill>
                <a:srgbClr val="0000FF"/>
              </a:solidFill>
            </a:endParaRPr>
          </a:p>
        </p:txBody>
      </p:sp>
      <p:sp>
        <p:nvSpPr>
          <p:cNvPr id="22" name="Rectangle 21"/>
          <p:cNvSpPr/>
          <p:nvPr/>
        </p:nvSpPr>
        <p:spPr>
          <a:xfrm>
            <a:off x="8991600" y="5105400"/>
            <a:ext cx="1524000" cy="12954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FF"/>
                </a:solidFill>
              </a:rPr>
              <a:t>(3) Formal </a:t>
            </a:r>
          </a:p>
          <a:p>
            <a:pPr algn="ctr"/>
            <a:r>
              <a:rPr lang="en-US" b="1" dirty="0">
                <a:solidFill>
                  <a:srgbClr val="0000FF"/>
                </a:solidFill>
              </a:rPr>
              <a:t>Analysis for CUDA Programs</a:t>
            </a:r>
            <a:endParaRPr lang="en-US" b="1" u="sng" dirty="0">
              <a:solidFill>
                <a:srgbClr val="0000FF"/>
              </a:solidFill>
            </a:endParaRPr>
          </a:p>
        </p:txBody>
      </p:sp>
    </p:spTree>
    <p:extLst>
      <p:ext uri="{BB962C8B-B14F-4D97-AF65-F5344CB8AC3E}">
        <p14:creationId xmlns:p14="http://schemas.microsoft.com/office/powerpoint/2010/main" val="419602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Reminder: P,  p,  d,  q,  l are the symbols we have so far</a:t>
            </a:r>
          </a:p>
          <a:p>
            <a:r>
              <a:rPr lang="en-US" dirty="0"/>
              <a:t>All quantification is over “P” or people</a:t>
            </a:r>
          </a:p>
          <a:p>
            <a:pPr marL="0" indent="0">
              <a:buNone/>
            </a:pPr>
            <a:endParaRPr lang="en-US" dirty="0"/>
          </a:p>
          <a:p>
            <a:r>
              <a:rPr lang="en-US" dirty="0"/>
              <a:t>Some patients like every doctor </a:t>
            </a:r>
          </a:p>
          <a:p>
            <a:pPr lvl="1"/>
            <a:r>
              <a:rPr lang="en-US" dirty="0"/>
              <a:t> exists x : p(x) and [all y : d(y) -&gt; l(</a:t>
            </a:r>
            <a:r>
              <a:rPr lang="en-US" dirty="0" err="1"/>
              <a:t>x,y</a:t>
            </a:r>
            <a:r>
              <a:rPr lang="en-US" dirty="0"/>
              <a:t>)] </a:t>
            </a:r>
          </a:p>
          <a:p>
            <a:pPr lvl="1"/>
            <a:endParaRPr lang="en-US" dirty="0"/>
          </a:p>
          <a:p>
            <a:r>
              <a:rPr lang="en-US" dirty="0"/>
              <a:t>No patient likes a quack  </a:t>
            </a:r>
          </a:p>
          <a:p>
            <a:pPr lvl="1"/>
            <a:r>
              <a:rPr lang="en-US" dirty="0"/>
              <a:t>all </a:t>
            </a:r>
            <a:r>
              <a:rPr lang="en-US" dirty="0" err="1"/>
              <a:t>x,y</a:t>
            </a:r>
            <a:r>
              <a:rPr lang="en-US" dirty="0"/>
              <a:t> : [ p(x) &amp; q(y) =&gt; ! l(</a:t>
            </a:r>
            <a:r>
              <a:rPr lang="en-US" dirty="0" err="1"/>
              <a:t>x,y</a:t>
            </a:r>
            <a:r>
              <a:rPr lang="en-US" dirty="0"/>
              <a:t>) ]</a:t>
            </a:r>
          </a:p>
          <a:p>
            <a:pPr lvl="1"/>
            <a:endParaRPr lang="en-US" dirty="0"/>
          </a:p>
          <a:p>
            <a:r>
              <a:rPr lang="en-US" dirty="0"/>
              <a:t>Prove that no doctor is a quack</a:t>
            </a:r>
          </a:p>
          <a:p>
            <a:pPr lvl="1"/>
            <a:r>
              <a:rPr lang="en-US" dirty="0"/>
              <a:t>Goal : prove that    all x : d(x) =&gt; !q(x)</a:t>
            </a:r>
          </a:p>
        </p:txBody>
      </p:sp>
    </p:spTree>
    <p:extLst>
      <p:ext uri="{BB962C8B-B14F-4D97-AF65-F5344CB8AC3E}">
        <p14:creationId xmlns:p14="http://schemas.microsoft.com/office/powerpoint/2010/main" val="3975498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274638"/>
            <a:ext cx="9144000" cy="1143000"/>
          </a:xfrm>
        </p:spPr>
        <p:txBody>
          <a:bodyPr>
            <a:normAutofit fontScale="90000"/>
          </a:bodyPr>
          <a:lstStyle/>
          <a:p>
            <a:r>
              <a:rPr lang="en-US" dirty="0"/>
              <a:t>Why conventional testing is inadequate</a:t>
            </a:r>
          </a:p>
        </p:txBody>
      </p:sp>
      <p:sp>
        <p:nvSpPr>
          <p:cNvPr id="5" name="Content Placeholder 4"/>
          <p:cNvSpPr>
            <a:spLocks noGrp="1"/>
          </p:cNvSpPr>
          <p:nvPr>
            <p:ph sz="half" idx="1"/>
          </p:nvPr>
        </p:nvSpPr>
        <p:spPr>
          <a:xfrm>
            <a:off x="1752600" y="1600200"/>
            <a:ext cx="4038600" cy="990600"/>
          </a:xfrm>
        </p:spPr>
        <p:txBody>
          <a:bodyPr>
            <a:normAutofit/>
          </a:bodyPr>
          <a:lstStyle/>
          <a:p>
            <a:pPr>
              <a:buNone/>
            </a:pPr>
            <a:r>
              <a:rPr lang="en-US" sz="2000" dirty="0"/>
              <a:t>	Exponential number of paths; </a:t>
            </a:r>
          </a:p>
          <a:p>
            <a:pPr>
              <a:buNone/>
            </a:pPr>
            <a:r>
              <a:rPr lang="en-US" sz="2000" dirty="0"/>
              <a:t>	</a:t>
            </a:r>
            <a:r>
              <a:rPr lang="en-US" sz="2000" dirty="0">
                <a:solidFill>
                  <a:srgbClr val="CC3300"/>
                </a:solidFill>
              </a:rPr>
              <a:t>the bug </a:t>
            </a:r>
            <a:r>
              <a:rPr lang="en-US" sz="2000" dirty="0"/>
              <a:t>may be deeply hidden</a:t>
            </a:r>
          </a:p>
        </p:txBody>
      </p:sp>
      <p:grpSp>
        <p:nvGrpSpPr>
          <p:cNvPr id="2" name="Group 32"/>
          <p:cNvGrpSpPr/>
          <p:nvPr/>
        </p:nvGrpSpPr>
        <p:grpSpPr>
          <a:xfrm>
            <a:off x="2590800" y="2758804"/>
            <a:ext cx="1752600" cy="1145026"/>
            <a:chOff x="2667000" y="4341374"/>
            <a:chExt cx="4191000" cy="2059426"/>
          </a:xfrm>
        </p:grpSpPr>
        <p:sp>
          <p:nvSpPr>
            <p:cNvPr id="22" name="Rounded Rectangle 21"/>
            <p:cNvSpPr/>
            <p:nvPr/>
          </p:nvSpPr>
          <p:spPr>
            <a:xfrm>
              <a:off x="5382385" y="5942587"/>
              <a:ext cx="1475615" cy="457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23" name="Flowchart: Decision 21"/>
            <p:cNvSpPr/>
            <p:nvPr/>
          </p:nvSpPr>
          <p:spPr>
            <a:xfrm>
              <a:off x="3572128" y="4951987"/>
              <a:ext cx="2464668" cy="764532"/>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E1</a:t>
              </a:r>
              <a:endParaRPr lang="en-US" sz="1600" b="1" dirty="0">
                <a:solidFill>
                  <a:srgbClr val="FFFF00"/>
                </a:solidFill>
              </a:endParaRPr>
            </a:p>
          </p:txBody>
        </p:sp>
        <p:sp>
          <p:nvSpPr>
            <p:cNvPr id="24" name="Rounded Rectangle 23"/>
            <p:cNvSpPr/>
            <p:nvPr/>
          </p:nvSpPr>
          <p:spPr>
            <a:xfrm>
              <a:off x="2667000" y="5942587"/>
              <a:ext cx="1508547" cy="4582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25" name="Shape 24"/>
            <p:cNvCxnSpPr/>
            <p:nvPr/>
          </p:nvCxnSpPr>
          <p:spPr>
            <a:xfrm>
              <a:off x="6019800" y="5334253"/>
              <a:ext cx="99862" cy="60833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hape 25"/>
            <p:cNvCxnSpPr/>
            <p:nvPr/>
          </p:nvCxnSpPr>
          <p:spPr>
            <a:xfrm rot="10800000" flipV="1">
              <a:off x="3421274" y="5332987"/>
              <a:ext cx="156166" cy="58614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rot="16200000" flipH="1">
              <a:off x="4610003" y="4816152"/>
              <a:ext cx="350146" cy="122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Rounded Rectangle 28"/>
            <p:cNvSpPr/>
            <p:nvPr/>
          </p:nvSpPr>
          <p:spPr>
            <a:xfrm>
              <a:off x="3647556" y="4341374"/>
              <a:ext cx="2338248" cy="30581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dirty="0">
                <a:latin typeface="Lucida Console" pitchFamily="49" charset="0"/>
              </a:endParaRPr>
            </a:p>
          </p:txBody>
        </p:sp>
      </p:grpSp>
      <p:grpSp>
        <p:nvGrpSpPr>
          <p:cNvPr id="3" name="Group 42"/>
          <p:cNvGrpSpPr/>
          <p:nvPr/>
        </p:nvGrpSpPr>
        <p:grpSpPr>
          <a:xfrm>
            <a:off x="3200400" y="3886200"/>
            <a:ext cx="1752600" cy="974996"/>
            <a:chOff x="1143000" y="4818230"/>
            <a:chExt cx="1752600" cy="974996"/>
          </a:xfrm>
        </p:grpSpPr>
        <p:sp>
          <p:nvSpPr>
            <p:cNvPr id="36" name="Rounded Rectangle 35"/>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37"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E2</a:t>
              </a:r>
              <a:endParaRPr lang="en-US" sz="1600" b="1" dirty="0">
                <a:solidFill>
                  <a:srgbClr val="FFFF00"/>
                </a:solidFill>
              </a:endParaRPr>
            </a:p>
          </p:txBody>
        </p:sp>
        <p:sp>
          <p:nvSpPr>
            <p:cNvPr id="38" name="Rounded Rectangle 37"/>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39" name="Shape 38"/>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hape 39"/>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6" name="Group 43"/>
          <p:cNvGrpSpPr/>
          <p:nvPr/>
        </p:nvGrpSpPr>
        <p:grpSpPr>
          <a:xfrm>
            <a:off x="3733800" y="5257800"/>
            <a:ext cx="1752600" cy="974996"/>
            <a:chOff x="1143000" y="4818230"/>
            <a:chExt cx="1752600" cy="974996"/>
          </a:xfrm>
        </p:grpSpPr>
        <p:sp>
          <p:nvSpPr>
            <p:cNvPr id="45" name="Rounded Rectangle 44"/>
            <p:cNvSpPr/>
            <p:nvPr/>
          </p:nvSpPr>
          <p:spPr>
            <a:xfrm>
              <a:off x="2278525" y="5538463"/>
              <a:ext cx="617075" cy="254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200" dirty="0">
                <a:latin typeface="Lucida Console" pitchFamily="49" charset="0"/>
              </a:endParaRPr>
            </a:p>
          </p:txBody>
        </p:sp>
        <p:sp>
          <p:nvSpPr>
            <p:cNvPr id="46" name="Flowchart: Decision 21"/>
            <p:cNvSpPr/>
            <p:nvPr/>
          </p:nvSpPr>
          <p:spPr>
            <a:xfrm>
              <a:off x="1521508" y="4987696"/>
              <a:ext cx="1030679" cy="425074"/>
            </a:xfrm>
            <a:prstGeom prst="flowChartDecisi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b="1" dirty="0">
                  <a:solidFill>
                    <a:srgbClr val="FFFF00"/>
                  </a:solidFill>
                  <a:latin typeface="Lucida Console" pitchFamily="49" charset="0"/>
                </a:rPr>
                <a:t>En</a:t>
              </a:r>
              <a:endParaRPr lang="en-US" sz="1600" b="1" dirty="0">
                <a:solidFill>
                  <a:srgbClr val="FFFF00"/>
                </a:solidFill>
              </a:endParaRPr>
            </a:p>
          </p:txBody>
        </p:sp>
        <p:sp>
          <p:nvSpPr>
            <p:cNvPr id="47" name="Rounded Rectangle 46"/>
            <p:cNvSpPr/>
            <p:nvPr/>
          </p:nvSpPr>
          <p:spPr>
            <a:xfrm>
              <a:off x="1143000" y="5538463"/>
              <a:ext cx="630847" cy="25476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1">
                <a:buFontTx/>
                <a:buNone/>
              </a:pPr>
              <a:endParaRPr lang="en-US" sz="1400" dirty="0">
                <a:latin typeface="Lucida Console" pitchFamily="49" charset="0"/>
              </a:endParaRPr>
            </a:p>
          </p:txBody>
        </p:sp>
        <p:cxnSp>
          <p:nvCxnSpPr>
            <p:cNvPr id="48" name="Shape 47"/>
            <p:cNvCxnSpPr/>
            <p:nvPr/>
          </p:nvCxnSpPr>
          <p:spPr>
            <a:xfrm>
              <a:off x="2545080" y="5200234"/>
              <a:ext cx="41760" cy="338229"/>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hape 48"/>
            <p:cNvCxnSpPr/>
            <p:nvPr/>
          </p:nvCxnSpPr>
          <p:spPr>
            <a:xfrm rot="10800000" flipV="1">
              <a:off x="1458424" y="5199530"/>
              <a:ext cx="65306" cy="32589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0" name="Straight Arrow Connector 49"/>
            <p:cNvCxnSpPr/>
            <p:nvPr/>
          </p:nvCxnSpPr>
          <p:spPr>
            <a:xfrm rot="16200000" flipH="1">
              <a:off x="1931402" y="4913015"/>
              <a:ext cx="194679" cy="5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51" name="TextBox 50"/>
          <p:cNvSpPr txBox="1"/>
          <p:nvPr/>
        </p:nvSpPr>
        <p:spPr>
          <a:xfrm>
            <a:off x="3124200" y="4953000"/>
            <a:ext cx="152400" cy="369332"/>
          </a:xfrm>
          <a:prstGeom prst="rect">
            <a:avLst/>
          </a:prstGeom>
          <a:noFill/>
        </p:spPr>
        <p:txBody>
          <a:bodyPr wrap="square" rtlCol="0">
            <a:spAutoFit/>
          </a:bodyPr>
          <a:lstStyle/>
          <a:p>
            <a:r>
              <a:rPr lang="en-US" dirty="0"/>
              <a:t>…</a:t>
            </a:r>
          </a:p>
        </p:txBody>
      </p:sp>
      <p:sp>
        <p:nvSpPr>
          <p:cNvPr id="52" name="TextBox 51"/>
          <p:cNvSpPr txBox="1"/>
          <p:nvPr/>
        </p:nvSpPr>
        <p:spPr>
          <a:xfrm>
            <a:off x="2743201" y="3886200"/>
            <a:ext cx="344039" cy="369332"/>
          </a:xfrm>
          <a:prstGeom prst="rect">
            <a:avLst/>
          </a:prstGeom>
          <a:noFill/>
        </p:spPr>
        <p:txBody>
          <a:bodyPr wrap="square" rtlCol="0">
            <a:spAutoFit/>
          </a:bodyPr>
          <a:lstStyle/>
          <a:p>
            <a:r>
              <a:rPr lang="en-US" dirty="0"/>
              <a:t>…</a:t>
            </a:r>
          </a:p>
        </p:txBody>
      </p:sp>
      <p:sp>
        <p:nvSpPr>
          <p:cNvPr id="53" name="TextBox 52"/>
          <p:cNvSpPr txBox="1"/>
          <p:nvPr/>
        </p:nvSpPr>
        <p:spPr>
          <a:xfrm flipV="1">
            <a:off x="4495801" y="6324600"/>
            <a:ext cx="344039" cy="369332"/>
          </a:xfrm>
          <a:prstGeom prst="rect">
            <a:avLst/>
          </a:prstGeom>
          <a:noFill/>
        </p:spPr>
        <p:txBody>
          <a:bodyPr wrap="square" rtlCol="0">
            <a:spAutoFit/>
          </a:bodyPr>
          <a:lstStyle/>
          <a:p>
            <a:r>
              <a:rPr lang="en-US" dirty="0"/>
              <a:t>…</a:t>
            </a:r>
          </a:p>
        </p:txBody>
      </p:sp>
      <p:grpSp>
        <p:nvGrpSpPr>
          <p:cNvPr id="7" name="Group 186"/>
          <p:cNvGrpSpPr>
            <a:grpSpLocks/>
          </p:cNvGrpSpPr>
          <p:nvPr/>
        </p:nvGrpSpPr>
        <p:grpSpPr bwMode="auto">
          <a:xfrm>
            <a:off x="7046913" y="2897188"/>
            <a:ext cx="152400" cy="2665412"/>
            <a:chOff x="533400" y="1753394"/>
            <a:chExt cx="152400" cy="2666206"/>
          </a:xfrm>
        </p:grpSpPr>
        <p:cxnSp>
          <p:nvCxnSpPr>
            <p:cNvPr id="5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5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62" name="Straight Connector 181"/>
          <p:cNvCxnSpPr>
            <a:cxnSpLocks noChangeShapeType="1"/>
          </p:cNvCxnSpPr>
          <p:nvPr/>
        </p:nvCxnSpPr>
        <p:spPr bwMode="auto">
          <a:xfrm>
            <a:off x="6970713" y="2895600"/>
            <a:ext cx="2514600" cy="1588"/>
          </a:xfrm>
          <a:prstGeom prst="line">
            <a:avLst/>
          </a:prstGeom>
          <a:noFill/>
          <a:ln w="9525">
            <a:solidFill>
              <a:schemeClr val="tx1"/>
            </a:solidFill>
            <a:round/>
            <a:headEnd/>
            <a:tailEnd/>
          </a:ln>
        </p:spPr>
      </p:cxnSp>
      <p:cxnSp>
        <p:nvCxnSpPr>
          <p:cNvPr id="63" name="Straight Connector 182"/>
          <p:cNvCxnSpPr>
            <a:cxnSpLocks noChangeShapeType="1"/>
          </p:cNvCxnSpPr>
          <p:nvPr/>
        </p:nvCxnSpPr>
        <p:spPr bwMode="auto">
          <a:xfrm>
            <a:off x="6970713" y="5561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580313" y="2895601"/>
            <a:ext cx="152400" cy="2665413"/>
            <a:chOff x="533400" y="1753394"/>
            <a:chExt cx="152400" cy="2666206"/>
          </a:xfrm>
        </p:grpSpPr>
        <p:cxnSp>
          <p:nvCxnSpPr>
            <p:cNvPr id="6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6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7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13713" y="2895601"/>
            <a:ext cx="152400" cy="2665413"/>
            <a:chOff x="533400" y="1753394"/>
            <a:chExt cx="152400" cy="2666206"/>
          </a:xfrm>
        </p:grpSpPr>
        <p:cxnSp>
          <p:nvCxnSpPr>
            <p:cNvPr id="7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7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23313" y="2895601"/>
            <a:ext cx="152400" cy="2665413"/>
            <a:chOff x="533400" y="1753394"/>
            <a:chExt cx="152400" cy="2666206"/>
          </a:xfrm>
        </p:grpSpPr>
        <p:cxnSp>
          <p:nvCxnSpPr>
            <p:cNvPr id="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56713" y="2895601"/>
            <a:ext cx="152400" cy="2665413"/>
            <a:chOff x="533400" y="1753394"/>
            <a:chExt cx="152400" cy="2666206"/>
          </a:xfrm>
        </p:grpSpPr>
        <p:cxnSp>
          <p:nvCxnSpPr>
            <p:cNvPr id="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96" name="Freeform 49"/>
          <p:cNvSpPr>
            <a:spLocks noChangeArrowheads="1"/>
          </p:cNvSpPr>
          <p:nvPr/>
        </p:nvSpPr>
        <p:spPr bwMode="auto">
          <a:xfrm>
            <a:off x="6799264" y="38100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7" name="Content Placeholder 4"/>
          <p:cNvSpPr>
            <a:spLocks noGrp="1"/>
          </p:cNvSpPr>
          <p:nvPr>
            <p:ph sz="half" idx="1"/>
          </p:nvPr>
        </p:nvSpPr>
        <p:spPr>
          <a:xfrm>
            <a:off x="6400800" y="1600200"/>
            <a:ext cx="4038600" cy="990600"/>
          </a:xfrm>
        </p:spPr>
        <p:txBody>
          <a:bodyPr>
            <a:normAutofit fontScale="85000" lnSpcReduction="10000"/>
          </a:bodyPr>
          <a:lstStyle/>
          <a:p>
            <a:pPr>
              <a:buNone/>
            </a:pPr>
            <a:r>
              <a:rPr lang="en-US" sz="2000" dirty="0"/>
              <a:t>	Exponential number of schedules; </a:t>
            </a:r>
            <a:r>
              <a:rPr lang="en-US" sz="2000" dirty="0">
                <a:solidFill>
                  <a:srgbClr val="CC3300"/>
                </a:solidFill>
              </a:rPr>
              <a:t>the bug </a:t>
            </a:r>
            <a:r>
              <a:rPr lang="en-US" sz="2000" dirty="0"/>
              <a:t>may be triggered only by</a:t>
            </a:r>
          </a:p>
          <a:p>
            <a:pPr>
              <a:buNone/>
            </a:pPr>
            <a:r>
              <a:rPr lang="en-US" sz="2000" dirty="0"/>
              <a:t>	one particular interleaving</a:t>
            </a:r>
          </a:p>
        </p:txBody>
      </p:sp>
      <p:sp>
        <p:nvSpPr>
          <p:cNvPr id="98" name="Lightning Bolt 97"/>
          <p:cNvSpPr/>
          <p:nvPr/>
        </p:nvSpPr>
        <p:spPr>
          <a:xfrm>
            <a:off x="3505200" y="6248400"/>
            <a:ext cx="381000" cy="381000"/>
          </a:xfrm>
          <a:prstGeom prst="lightningBol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flipV="1">
            <a:off x="4456562" y="5029200"/>
            <a:ext cx="344039" cy="369332"/>
          </a:xfrm>
          <a:prstGeom prst="rect">
            <a:avLst/>
          </a:prstGeom>
          <a:noFill/>
        </p:spPr>
        <p:txBody>
          <a:bodyPr wrap="square" rtlCol="0">
            <a:spAutoFit/>
          </a:bodyPr>
          <a:lstStyle/>
          <a:p>
            <a:r>
              <a:rPr lang="en-US" dirty="0"/>
              <a:t>…</a:t>
            </a:r>
          </a:p>
        </p:txBody>
      </p:sp>
      <p:sp>
        <p:nvSpPr>
          <p:cNvPr id="100" name="Freeform 99"/>
          <p:cNvSpPr/>
          <p:nvPr/>
        </p:nvSpPr>
        <p:spPr>
          <a:xfrm>
            <a:off x="7162800" y="3352800"/>
            <a:ext cx="2082800" cy="1231900"/>
          </a:xfrm>
          <a:custGeom>
            <a:avLst/>
            <a:gdLst>
              <a:gd name="connsiteX0" fmla="*/ 0 w 2082800"/>
              <a:gd name="connsiteY0" fmla="*/ 38100 h 1231900"/>
              <a:gd name="connsiteX1" fmla="*/ 63500 w 2082800"/>
              <a:gd name="connsiteY1" fmla="*/ 622300 h 1231900"/>
              <a:gd name="connsiteX2" fmla="*/ 381000 w 2082800"/>
              <a:gd name="connsiteY2" fmla="*/ 50800 h 1231900"/>
              <a:gd name="connsiteX3" fmla="*/ 889000 w 2082800"/>
              <a:gd name="connsiteY3" fmla="*/ 0 h 1231900"/>
              <a:gd name="connsiteX4" fmla="*/ 622300 w 2082800"/>
              <a:gd name="connsiteY4" fmla="*/ 317500 h 1231900"/>
              <a:gd name="connsiteX5" fmla="*/ 622300 w 2082800"/>
              <a:gd name="connsiteY5" fmla="*/ 673100 h 1231900"/>
              <a:gd name="connsiteX6" fmla="*/ 889000 w 2082800"/>
              <a:gd name="connsiteY6" fmla="*/ 317500 h 1231900"/>
              <a:gd name="connsiteX7" fmla="*/ 901700 w 2082800"/>
              <a:gd name="connsiteY7" fmla="*/ 876300 h 1231900"/>
              <a:gd name="connsiteX8" fmla="*/ 1498600 w 2082800"/>
              <a:gd name="connsiteY8" fmla="*/ 50800 h 1231900"/>
              <a:gd name="connsiteX9" fmla="*/ 1993900 w 2082800"/>
              <a:gd name="connsiteY9" fmla="*/ 25400 h 1231900"/>
              <a:gd name="connsiteX10" fmla="*/ 1790700 w 2082800"/>
              <a:gd name="connsiteY10" fmla="*/ 241300 h 1231900"/>
              <a:gd name="connsiteX11" fmla="*/ 2082800 w 2082800"/>
              <a:gd name="connsiteY11" fmla="*/ 279400 h 1231900"/>
              <a:gd name="connsiteX12" fmla="*/ 1193800 w 2082800"/>
              <a:gd name="connsiteY12" fmla="*/ 863600 h 1231900"/>
              <a:gd name="connsiteX13" fmla="*/ 1193800 w 2082800"/>
              <a:gd name="connsiteY13" fmla="*/ 123190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2800" h="1231900">
                <a:moveTo>
                  <a:pt x="0" y="38100"/>
                </a:moveTo>
                <a:lnTo>
                  <a:pt x="63500" y="622300"/>
                </a:lnTo>
                <a:lnTo>
                  <a:pt x="381000" y="50800"/>
                </a:lnTo>
                <a:lnTo>
                  <a:pt x="889000" y="0"/>
                </a:lnTo>
                <a:lnTo>
                  <a:pt x="622300" y="317500"/>
                </a:lnTo>
                <a:lnTo>
                  <a:pt x="622300" y="673100"/>
                </a:lnTo>
                <a:lnTo>
                  <a:pt x="889000" y="317500"/>
                </a:lnTo>
                <a:lnTo>
                  <a:pt x="901700" y="876300"/>
                </a:lnTo>
                <a:lnTo>
                  <a:pt x="1498600" y="50800"/>
                </a:lnTo>
                <a:lnTo>
                  <a:pt x="1993900" y="25400"/>
                </a:lnTo>
                <a:lnTo>
                  <a:pt x="1790700" y="241300"/>
                </a:lnTo>
                <a:lnTo>
                  <a:pt x="2082800" y="279400"/>
                </a:lnTo>
                <a:lnTo>
                  <a:pt x="1193800" y="863600"/>
                </a:lnTo>
                <a:lnTo>
                  <a:pt x="1193800" y="1231900"/>
                </a:ln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3568700" y="2489200"/>
            <a:ext cx="1219200" cy="3683000"/>
          </a:xfrm>
          <a:custGeom>
            <a:avLst/>
            <a:gdLst>
              <a:gd name="connsiteX0" fmla="*/ 63500 w 1219200"/>
              <a:gd name="connsiteY0" fmla="*/ 0 h 3683000"/>
              <a:gd name="connsiteX1" fmla="*/ 88900 w 1219200"/>
              <a:gd name="connsiteY1" fmla="*/ 533400 h 3683000"/>
              <a:gd name="connsiteX2" fmla="*/ 596900 w 1219200"/>
              <a:gd name="connsiteY2" fmla="*/ 711200 h 3683000"/>
              <a:gd name="connsiteX3" fmla="*/ 698500 w 1219200"/>
              <a:gd name="connsiteY3" fmla="*/ 1498600 h 3683000"/>
              <a:gd name="connsiteX4" fmla="*/ 1181100 w 1219200"/>
              <a:gd name="connsiteY4" fmla="*/ 1663700 h 3683000"/>
              <a:gd name="connsiteX5" fmla="*/ 927100 w 1219200"/>
              <a:gd name="connsiteY5" fmla="*/ 2717800 h 3683000"/>
              <a:gd name="connsiteX6" fmla="*/ 215900 w 1219200"/>
              <a:gd name="connsiteY6" fmla="*/ 3009900 h 3683000"/>
              <a:gd name="connsiteX7" fmla="*/ 38100 w 1219200"/>
              <a:gd name="connsiteY7" fmla="*/ 3683000 h 368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683000">
                <a:moveTo>
                  <a:pt x="63500" y="0"/>
                </a:moveTo>
                <a:cubicBezTo>
                  <a:pt x="31750" y="207433"/>
                  <a:pt x="0" y="414867"/>
                  <a:pt x="88900" y="533400"/>
                </a:cubicBezTo>
                <a:cubicBezTo>
                  <a:pt x="177800" y="651933"/>
                  <a:pt x="495300" y="550333"/>
                  <a:pt x="596900" y="711200"/>
                </a:cubicBezTo>
                <a:cubicBezTo>
                  <a:pt x="698500" y="872067"/>
                  <a:pt x="601133" y="1339850"/>
                  <a:pt x="698500" y="1498600"/>
                </a:cubicBezTo>
                <a:cubicBezTo>
                  <a:pt x="795867" y="1657350"/>
                  <a:pt x="1143000" y="1460500"/>
                  <a:pt x="1181100" y="1663700"/>
                </a:cubicBezTo>
                <a:cubicBezTo>
                  <a:pt x="1219200" y="1866900"/>
                  <a:pt x="1087967" y="2493433"/>
                  <a:pt x="927100" y="2717800"/>
                </a:cubicBezTo>
                <a:cubicBezTo>
                  <a:pt x="766233" y="2942167"/>
                  <a:pt x="364067" y="2849033"/>
                  <a:pt x="215900" y="3009900"/>
                </a:cubicBezTo>
                <a:cubicBezTo>
                  <a:pt x="67733" y="3170767"/>
                  <a:pt x="38100" y="3683000"/>
                  <a:pt x="38100" y="3683000"/>
                </a:cubicBezTo>
              </a:path>
            </a:pathLst>
          </a:custGeom>
          <a:ln>
            <a:solidFill>
              <a:srgbClr val="CC33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TextBox 101"/>
          <p:cNvSpPr txBox="1"/>
          <p:nvPr/>
        </p:nvSpPr>
        <p:spPr>
          <a:xfrm>
            <a:off x="1981201" y="5486400"/>
            <a:ext cx="1604927" cy="923330"/>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force such </a:t>
            </a:r>
          </a:p>
          <a:p>
            <a:r>
              <a:rPr lang="en-US" dirty="0">
                <a:solidFill>
                  <a:srgbClr val="CC3300"/>
                </a:solidFill>
              </a:rPr>
              <a:t>“bad paths”!</a:t>
            </a:r>
          </a:p>
        </p:txBody>
      </p:sp>
      <p:sp>
        <p:nvSpPr>
          <p:cNvPr id="104" name="TextBox 103"/>
          <p:cNvSpPr txBox="1"/>
          <p:nvPr/>
        </p:nvSpPr>
        <p:spPr>
          <a:xfrm>
            <a:off x="5365284" y="2819401"/>
            <a:ext cx="1590500" cy="1200329"/>
          </a:xfrm>
          <a:prstGeom prst="rect">
            <a:avLst/>
          </a:prstGeom>
          <a:noFill/>
        </p:spPr>
        <p:txBody>
          <a:bodyPr wrap="none" rtlCol="0">
            <a:spAutoFit/>
          </a:bodyPr>
          <a:lstStyle/>
          <a:p>
            <a:r>
              <a:rPr lang="en-US" dirty="0">
                <a:solidFill>
                  <a:srgbClr val="CC3300"/>
                </a:solidFill>
              </a:rPr>
              <a:t>Must be lucky</a:t>
            </a:r>
          </a:p>
          <a:p>
            <a:r>
              <a:rPr lang="en-US" dirty="0">
                <a:solidFill>
                  <a:srgbClr val="CC3300"/>
                </a:solidFill>
              </a:rPr>
              <a:t>to schedule</a:t>
            </a:r>
          </a:p>
          <a:p>
            <a:r>
              <a:rPr lang="en-US" dirty="0">
                <a:solidFill>
                  <a:srgbClr val="CC3300"/>
                </a:solidFill>
              </a:rPr>
              <a:t>threads in </a:t>
            </a:r>
          </a:p>
          <a:p>
            <a:r>
              <a:rPr lang="en-US" dirty="0">
                <a:solidFill>
                  <a:srgbClr val="CC3300"/>
                </a:solidFill>
              </a:rPr>
              <a:t>this manner!</a:t>
            </a:r>
          </a:p>
        </p:txBody>
      </p:sp>
      <p:cxnSp>
        <p:nvCxnSpPr>
          <p:cNvPr id="106" name="Straight Connector 105"/>
          <p:cNvCxnSpPr/>
          <p:nvPr/>
        </p:nvCxnSpPr>
        <p:spPr>
          <a:xfrm rot="16200000" flipH="1">
            <a:off x="7660877" y="4378724"/>
            <a:ext cx="510476" cy="439831"/>
          </a:xfrm>
          <a:prstGeom prst="line">
            <a:avLst/>
          </a:prstGeom>
          <a:ln w="53975">
            <a:solidFill>
              <a:srgbClr val="800000"/>
            </a:solidFill>
            <a:prstDash val="sysDot"/>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7162800" y="5715000"/>
            <a:ext cx="3294492" cy="923330"/>
          </a:xfrm>
          <a:prstGeom prst="rect">
            <a:avLst/>
          </a:prstGeom>
          <a:noFill/>
        </p:spPr>
        <p:txBody>
          <a:bodyPr wrap="none" rtlCol="0">
            <a:spAutoFit/>
          </a:bodyPr>
          <a:lstStyle/>
          <a:p>
            <a:r>
              <a:rPr lang="en-US" dirty="0"/>
              <a:t>Some bad interaction, such as</a:t>
            </a:r>
          </a:p>
          <a:p>
            <a:r>
              <a:rPr lang="en-US" dirty="0"/>
              <a:t> a data race may depend on </a:t>
            </a:r>
          </a:p>
          <a:p>
            <a:r>
              <a:rPr lang="en-US" dirty="0"/>
              <a:t> the schedule…</a:t>
            </a:r>
          </a:p>
        </p:txBody>
      </p:sp>
      <p:sp>
        <p:nvSpPr>
          <p:cNvPr id="110" name="Freeform 109"/>
          <p:cNvSpPr/>
          <p:nvPr/>
        </p:nvSpPr>
        <p:spPr>
          <a:xfrm>
            <a:off x="7850718" y="4648200"/>
            <a:ext cx="201083" cy="1079500"/>
          </a:xfrm>
          <a:custGeom>
            <a:avLst/>
            <a:gdLst>
              <a:gd name="connsiteX0" fmla="*/ 201083 w 201083"/>
              <a:gd name="connsiteY0" fmla="*/ 1066800 h 1079500"/>
              <a:gd name="connsiteX1" fmla="*/ 23283 w 201083"/>
              <a:gd name="connsiteY1" fmla="*/ 901700 h 1079500"/>
              <a:gd name="connsiteX2" fmla="*/ 61383 w 201083"/>
              <a:gd name="connsiteY2" fmla="*/ 0 h 1079500"/>
            </a:gdLst>
            <a:ahLst/>
            <a:cxnLst>
              <a:cxn ang="0">
                <a:pos x="connsiteX0" y="connsiteY0"/>
              </a:cxn>
              <a:cxn ang="0">
                <a:pos x="connsiteX1" y="connsiteY1"/>
              </a:cxn>
              <a:cxn ang="0">
                <a:pos x="connsiteX2" y="connsiteY2"/>
              </a:cxn>
            </a:cxnLst>
            <a:rect l="l" t="t" r="r" b="b"/>
            <a:pathLst>
              <a:path w="201083" h="1079500">
                <a:moveTo>
                  <a:pt x="201083" y="1066800"/>
                </a:moveTo>
                <a:cubicBezTo>
                  <a:pt x="123824" y="1073150"/>
                  <a:pt x="46566" y="1079500"/>
                  <a:pt x="23283" y="901700"/>
                </a:cubicBezTo>
                <a:cubicBezTo>
                  <a:pt x="0" y="723900"/>
                  <a:pt x="61383" y="0"/>
                  <a:pt x="61383"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4047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idx="4294967295"/>
          </p:nvPr>
        </p:nvSpPr>
        <p:spPr>
          <a:xfrm>
            <a:off x="1981200" y="76200"/>
            <a:ext cx="8229600" cy="1143000"/>
          </a:xfrm>
        </p:spPr>
        <p:txBody>
          <a:bodyPr>
            <a:normAutofit/>
          </a:bodyPr>
          <a:lstStyle/>
          <a:p>
            <a:r>
              <a:rPr lang="en-US" dirty="0"/>
              <a:t>GPU-based Computing</a:t>
            </a:r>
          </a:p>
        </p:txBody>
      </p:sp>
      <p:sp>
        <p:nvSpPr>
          <p:cNvPr id="4099" name="Content Placeholder 3"/>
          <p:cNvSpPr>
            <a:spLocks noGrp="1"/>
          </p:cNvSpPr>
          <p:nvPr>
            <p:ph idx="4294967295"/>
          </p:nvPr>
        </p:nvSpPr>
        <p:spPr>
          <a:xfrm>
            <a:off x="1981200" y="1295400"/>
            <a:ext cx="8229600" cy="3200400"/>
          </a:xfrm>
        </p:spPr>
        <p:txBody>
          <a:bodyPr/>
          <a:lstStyle/>
          <a:p>
            <a:r>
              <a:rPr lang="en-US" sz="2000" dirty="0"/>
              <a:t>About 40 of the top 500 machines were (in 2012) GPU-based</a:t>
            </a:r>
          </a:p>
          <a:p>
            <a:endParaRPr lang="en-US" sz="2400" dirty="0"/>
          </a:p>
          <a:p>
            <a:endParaRPr lang="en-US" sz="2400" dirty="0"/>
          </a:p>
          <a:p>
            <a:endParaRPr lang="en-US" sz="2400" dirty="0"/>
          </a:p>
          <a:p>
            <a:pPr>
              <a:buFont typeface="Arial" charset="0"/>
              <a:buNone/>
            </a:pPr>
            <a:endParaRPr lang="en-US" sz="2400" dirty="0"/>
          </a:p>
          <a:p>
            <a:r>
              <a:rPr lang="en-US" sz="2000" dirty="0"/>
              <a:t>Personal supercomputers used for scientific research (biology, physics, …) increasingly based on </a:t>
            </a:r>
            <a:r>
              <a:rPr lang="en-US" sz="2000" dirty="0" err="1"/>
              <a:t>GPUs</a:t>
            </a:r>
            <a:endParaRPr lang="en-US" sz="2000" dirty="0"/>
          </a:p>
        </p:txBody>
      </p:sp>
      <p:sp>
        <p:nvSpPr>
          <p:cNvPr id="410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31D4784B-8B2F-1949-9324-F55771D0E4BA}" type="slidenum">
              <a:rPr lang="en-US" sz="1200">
                <a:solidFill>
                  <a:srgbClr val="898989"/>
                </a:solidFill>
              </a:rPr>
              <a:pPr algn="r"/>
              <a:t>61</a:t>
            </a:fld>
            <a:endParaRPr lang="en-US" sz="1200">
              <a:solidFill>
                <a:srgbClr val="898989"/>
              </a:solidFill>
            </a:endParaRPr>
          </a:p>
        </p:txBody>
      </p:sp>
      <p:pic>
        <p:nvPicPr>
          <p:cNvPr id="4101" name="Picture 4" descr="tianhe-1a.jpg"/>
          <p:cNvPicPr>
            <a:picLocks noChangeAspect="1" noChangeArrowheads="1"/>
          </p:cNvPicPr>
          <p:nvPr/>
        </p:nvPicPr>
        <p:blipFill>
          <a:blip r:embed="rId3"/>
          <a:srcRect/>
          <a:stretch>
            <a:fillRect/>
          </a:stretch>
        </p:blipFill>
        <p:spPr bwMode="auto">
          <a:xfrm>
            <a:off x="2743200" y="1828800"/>
            <a:ext cx="1600200" cy="1143000"/>
          </a:xfrm>
          <a:prstGeom prst="rect">
            <a:avLst/>
          </a:prstGeom>
          <a:noFill/>
          <a:ln w="9525">
            <a:noFill/>
            <a:miter lim="800000"/>
            <a:headEnd/>
            <a:tailEnd/>
          </a:ln>
        </p:spPr>
      </p:pic>
      <p:pic>
        <p:nvPicPr>
          <p:cNvPr id="4102" name="Picture 5"/>
          <p:cNvPicPr>
            <a:picLocks noChangeAspect="1" noChangeArrowheads="1"/>
          </p:cNvPicPr>
          <p:nvPr/>
        </p:nvPicPr>
        <p:blipFill>
          <a:blip r:embed="rId4"/>
          <a:srcRect/>
          <a:stretch>
            <a:fillRect/>
          </a:stretch>
        </p:blipFill>
        <p:spPr bwMode="auto">
          <a:xfrm>
            <a:off x="2928938" y="4343401"/>
            <a:ext cx="1295400" cy="671513"/>
          </a:xfrm>
          <a:prstGeom prst="rect">
            <a:avLst/>
          </a:prstGeom>
          <a:noFill/>
          <a:ln w="9525">
            <a:noFill/>
            <a:miter lim="800000"/>
            <a:headEnd/>
            <a:tailEnd/>
          </a:ln>
        </p:spPr>
      </p:pic>
      <p:pic>
        <p:nvPicPr>
          <p:cNvPr id="4103" name="Picture 6" descr="GTC_Developer_Summit_thumb_new.jpg"/>
          <p:cNvPicPr>
            <a:picLocks noChangeAspect="1" noChangeArrowheads="1"/>
          </p:cNvPicPr>
          <p:nvPr/>
        </p:nvPicPr>
        <p:blipFill>
          <a:blip r:embed="rId5"/>
          <a:srcRect/>
          <a:stretch>
            <a:fillRect/>
          </a:stretch>
        </p:blipFill>
        <p:spPr bwMode="auto">
          <a:xfrm>
            <a:off x="7196138" y="4267201"/>
            <a:ext cx="1219200" cy="601663"/>
          </a:xfrm>
          <a:prstGeom prst="rect">
            <a:avLst/>
          </a:prstGeom>
          <a:noFill/>
          <a:ln w="9525">
            <a:noFill/>
            <a:miter lim="800000"/>
            <a:headEnd/>
            <a:tailEnd/>
          </a:ln>
        </p:spPr>
      </p:pic>
      <p:sp>
        <p:nvSpPr>
          <p:cNvPr id="4104" name="TextBox 7"/>
          <p:cNvSpPr txBox="1">
            <a:spLocks noChangeArrowheads="1"/>
          </p:cNvSpPr>
          <p:nvPr/>
        </p:nvSpPr>
        <p:spPr bwMode="auto">
          <a:xfrm>
            <a:off x="2832100" y="5029201"/>
            <a:ext cx="1601464" cy="307777"/>
          </a:xfrm>
          <a:prstGeom prst="rect">
            <a:avLst/>
          </a:prstGeom>
          <a:noFill/>
          <a:ln w="9525">
            <a:noFill/>
            <a:miter lim="800000"/>
            <a:headEnd/>
            <a:tailEnd/>
          </a:ln>
        </p:spPr>
        <p:txBody>
          <a:bodyPr wrap="none">
            <a:prstTxWarp prst="textNoShape">
              <a:avLst/>
            </a:prstTxWarp>
            <a:spAutoFit/>
          </a:bodyPr>
          <a:lstStyle/>
          <a:p>
            <a:r>
              <a:rPr lang="en-US" sz="1400"/>
              <a:t>(courtesy of AMD)</a:t>
            </a:r>
          </a:p>
        </p:txBody>
      </p:sp>
      <p:sp>
        <p:nvSpPr>
          <p:cNvPr id="4105" name="TextBox 8"/>
          <p:cNvSpPr txBox="1">
            <a:spLocks noChangeArrowheads="1"/>
          </p:cNvSpPr>
          <p:nvPr/>
        </p:nvSpPr>
        <p:spPr bwMode="auto">
          <a:xfrm>
            <a:off x="7043738" y="4953001"/>
            <a:ext cx="1766830" cy="307777"/>
          </a:xfrm>
          <a:prstGeom prst="rect">
            <a:avLst/>
          </a:prstGeom>
          <a:noFill/>
          <a:ln w="9525">
            <a:noFill/>
            <a:miter lim="800000"/>
            <a:headEnd/>
            <a:tailEnd/>
          </a:ln>
        </p:spPr>
        <p:txBody>
          <a:bodyPr wrap="none">
            <a:prstTxWarp prst="textNoShape">
              <a:avLst/>
            </a:prstTxWarp>
            <a:spAutoFit/>
          </a:bodyPr>
          <a:lstStyle/>
          <a:p>
            <a:r>
              <a:rPr lang="en-US" sz="1400"/>
              <a:t>(courtesy of Nvidia)</a:t>
            </a:r>
          </a:p>
        </p:txBody>
      </p:sp>
      <p:sp>
        <p:nvSpPr>
          <p:cNvPr id="4106" name="TextBox 10"/>
          <p:cNvSpPr txBox="1">
            <a:spLocks noChangeArrowheads="1"/>
          </p:cNvSpPr>
          <p:nvPr/>
        </p:nvSpPr>
        <p:spPr bwMode="auto">
          <a:xfrm>
            <a:off x="2751138" y="2971801"/>
            <a:ext cx="1596656" cy="461665"/>
          </a:xfrm>
          <a:prstGeom prst="rect">
            <a:avLst/>
          </a:prstGeom>
          <a:noFill/>
          <a:ln w="9525">
            <a:noFill/>
            <a:miter lim="800000"/>
            <a:headEnd/>
            <a:tailEnd/>
          </a:ln>
        </p:spPr>
        <p:txBody>
          <a:bodyPr wrap="none">
            <a:prstTxWarp prst="textNoShape">
              <a:avLst/>
            </a:prstTxWarp>
            <a:spAutoFit/>
          </a:bodyPr>
          <a:lstStyle/>
          <a:p>
            <a:r>
              <a:rPr lang="en-US" sz="1200"/>
              <a:t>(courtesy of Nvidia, </a:t>
            </a:r>
          </a:p>
          <a:p>
            <a:r>
              <a:rPr lang="en-US" sz="1200"/>
              <a:t>www.engadget.com)</a:t>
            </a:r>
          </a:p>
        </p:txBody>
      </p:sp>
      <p:pic>
        <p:nvPicPr>
          <p:cNvPr id="4107" name="Picture 10" descr="top-500-gpu-supercomputer-growth-exponential-graph.jpg"/>
          <p:cNvPicPr>
            <a:picLocks noChangeAspect="1"/>
          </p:cNvPicPr>
          <p:nvPr/>
        </p:nvPicPr>
        <p:blipFill>
          <a:blip r:embed="rId6"/>
          <a:srcRect/>
          <a:stretch>
            <a:fillRect/>
          </a:stretch>
        </p:blipFill>
        <p:spPr bwMode="auto">
          <a:xfrm>
            <a:off x="4953000" y="1828800"/>
            <a:ext cx="4368800" cy="1524000"/>
          </a:xfrm>
          <a:prstGeom prst="rect">
            <a:avLst/>
          </a:prstGeom>
          <a:noFill/>
          <a:ln w="9525">
            <a:noFill/>
            <a:miter lim="800000"/>
            <a:headEnd/>
            <a:tailEnd/>
          </a:ln>
        </p:spPr>
      </p:pic>
    </p:spTree>
    <p:extLst>
      <p:ext uri="{BB962C8B-B14F-4D97-AF65-F5344CB8AC3E}">
        <p14:creationId xmlns:p14="http://schemas.microsoft.com/office/powerpoint/2010/main" val="358178446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74638"/>
            <a:ext cx="8229600" cy="563562"/>
          </a:xfrm>
        </p:spPr>
        <p:txBody>
          <a:bodyPr>
            <a:normAutofit fontScale="90000"/>
          </a:bodyPr>
          <a:lstStyle/>
          <a:p>
            <a:r>
              <a:rPr lang="en-US" sz="3600" dirty="0"/>
              <a:t>GKLEE (see </a:t>
            </a:r>
            <a:r>
              <a:rPr lang="en-US" sz="3600" dirty="0" err="1"/>
              <a:t>PPoPP</a:t>
            </a:r>
            <a:r>
              <a:rPr lang="en-US" sz="3600" dirty="0"/>
              <a:t> 2012)</a:t>
            </a:r>
          </a:p>
        </p:txBody>
      </p:sp>
      <p:sp>
        <p:nvSpPr>
          <p:cNvPr id="3" name="TextBox 2"/>
          <p:cNvSpPr txBox="1"/>
          <p:nvPr/>
        </p:nvSpPr>
        <p:spPr>
          <a:xfrm>
            <a:off x="1447801" y="912673"/>
            <a:ext cx="5540363" cy="1754326"/>
          </a:xfrm>
          <a:prstGeom prst="rect">
            <a:avLst/>
          </a:prstGeom>
          <a:noFill/>
        </p:spPr>
        <p:txBody>
          <a:bodyPr wrap="none" rtlCol="0">
            <a:spAutoFit/>
          </a:bodyPr>
          <a:lstStyle/>
          <a:p>
            <a:r>
              <a:rPr lang="en-US" sz="1200" dirty="0"/>
              <a:t> __input__ </a:t>
            </a:r>
            <a:r>
              <a:rPr lang="en-US" sz="1200" dirty="0" err="1"/>
              <a:t>int</a:t>
            </a:r>
            <a:r>
              <a:rPr lang="en-US" sz="1200" dirty="0"/>
              <a:t> *values = (</a:t>
            </a:r>
            <a:r>
              <a:rPr lang="en-US" sz="1200" dirty="0" err="1"/>
              <a:t>int</a:t>
            </a:r>
            <a:r>
              <a:rPr lang="en-US" sz="1200" dirty="0"/>
              <a:t> *)</a:t>
            </a:r>
            <a:r>
              <a:rPr lang="en-US" sz="1200" dirty="0" err="1"/>
              <a:t>malloc(sizeof(int</a:t>
            </a:r>
            <a:r>
              <a:rPr lang="en-US" sz="1200" dirty="0"/>
              <a:t>) * NUM); </a:t>
            </a:r>
          </a:p>
          <a:p>
            <a:endParaRPr lang="en-US" sz="1200" b="1" dirty="0">
              <a:solidFill>
                <a:srgbClr val="FF0000"/>
              </a:solidFill>
            </a:endParaRPr>
          </a:p>
          <a:p>
            <a:r>
              <a:rPr lang="en-US" sz="1200" b="1" dirty="0">
                <a:solidFill>
                  <a:srgbClr val="FF0000"/>
                </a:solidFill>
              </a:rPr>
              <a:t>  </a:t>
            </a:r>
            <a:r>
              <a:rPr lang="en-US" sz="1200" b="1" dirty="0" err="1">
                <a:solidFill>
                  <a:srgbClr val="FF0000"/>
                </a:solidFill>
              </a:rPr>
              <a:t>klee_make_symbolic(values</a:t>
            </a:r>
            <a:r>
              <a:rPr lang="en-US" sz="1200" b="1" dirty="0">
                <a:solidFill>
                  <a:srgbClr val="FF0000"/>
                </a:solidFill>
              </a:rPr>
              <a:t>, </a:t>
            </a:r>
            <a:r>
              <a:rPr lang="en-US" sz="1200" b="1" dirty="0" err="1">
                <a:solidFill>
                  <a:srgbClr val="FF0000"/>
                </a:solidFill>
              </a:rPr>
              <a:t>sizeof(int</a:t>
            </a:r>
            <a:r>
              <a:rPr lang="en-US" sz="1200" b="1" dirty="0">
                <a:solidFill>
                  <a:srgbClr val="FF0000"/>
                </a:solidFill>
              </a:rPr>
              <a:t>)*NUM, "values");</a:t>
            </a:r>
          </a:p>
          <a:p>
            <a:endParaRPr lang="en-US" sz="1200" dirty="0"/>
          </a:p>
          <a:p>
            <a:r>
              <a:rPr lang="en-US" sz="1200" dirty="0"/>
              <a:t>  </a:t>
            </a:r>
            <a:r>
              <a:rPr lang="en-US" sz="1200" dirty="0" err="1"/>
              <a:t>int</a:t>
            </a:r>
            <a:r>
              <a:rPr lang="en-US" sz="1200" dirty="0"/>
              <a:t> *</a:t>
            </a:r>
            <a:r>
              <a:rPr lang="en-US" sz="1200" dirty="0" err="1"/>
              <a:t>dvalues</a:t>
            </a:r>
            <a:r>
              <a:rPr lang="en-US" sz="1200" dirty="0"/>
              <a:t>;</a:t>
            </a:r>
          </a:p>
          <a:p>
            <a:r>
              <a:rPr lang="en-US" sz="1200" dirty="0"/>
              <a:t>  </a:t>
            </a:r>
            <a:r>
              <a:rPr lang="en-US" sz="1200" dirty="0" err="1"/>
              <a:t>cudaMalloc((void</a:t>
            </a:r>
            <a:r>
              <a:rPr lang="en-US" sz="1200" dirty="0"/>
              <a:t> **)&amp;</a:t>
            </a:r>
            <a:r>
              <a:rPr lang="en-US" sz="1200" dirty="0" err="1"/>
              <a:t>dvalues</a:t>
            </a:r>
            <a:r>
              <a:rPr lang="en-US" sz="1200" dirty="0"/>
              <a:t>, </a:t>
            </a:r>
            <a:r>
              <a:rPr lang="en-US" sz="1200" dirty="0" err="1"/>
              <a:t>sizeof(int</a:t>
            </a:r>
            <a:r>
              <a:rPr lang="en-US" sz="1200" dirty="0"/>
              <a:t>) * NUM);</a:t>
            </a:r>
          </a:p>
          <a:p>
            <a:r>
              <a:rPr lang="en-US" sz="1200" dirty="0"/>
              <a:t>  </a:t>
            </a:r>
            <a:r>
              <a:rPr lang="en-US" sz="1200" dirty="0" err="1"/>
              <a:t>cudaMemcpy(dvalues</a:t>
            </a:r>
            <a:r>
              <a:rPr lang="en-US" sz="1200" dirty="0"/>
              <a:t>, values, </a:t>
            </a:r>
            <a:r>
              <a:rPr lang="en-US" sz="1200" dirty="0" err="1"/>
              <a:t>sizeof(int</a:t>
            </a:r>
            <a:r>
              <a:rPr lang="en-US" sz="1200" dirty="0"/>
              <a:t>) * NUM, </a:t>
            </a:r>
            <a:r>
              <a:rPr lang="en-US" sz="1200" dirty="0" err="1"/>
              <a:t>cudaMemcpyHostToDevice</a:t>
            </a:r>
            <a:r>
              <a:rPr lang="en-US" sz="1200" dirty="0"/>
              <a:t>);</a:t>
            </a:r>
          </a:p>
          <a:p>
            <a:r>
              <a:rPr lang="en-US" sz="1200" dirty="0"/>
              <a:t>  </a:t>
            </a:r>
          </a:p>
          <a:p>
            <a:r>
              <a:rPr lang="en-US" sz="1200" dirty="0"/>
              <a:t>  </a:t>
            </a:r>
            <a:r>
              <a:rPr lang="en-US" sz="1200" dirty="0" err="1"/>
              <a:t>BitonicKernel</a:t>
            </a:r>
            <a:r>
              <a:rPr lang="en-US" sz="1200" dirty="0"/>
              <a:t> &lt;&lt;&lt; … &gt;&gt;&gt; (</a:t>
            </a:r>
            <a:r>
              <a:rPr lang="en-US" sz="1200" dirty="0" err="1"/>
              <a:t>dvalues</a:t>
            </a:r>
            <a:r>
              <a:rPr lang="en-US" sz="1200" dirty="0"/>
              <a:t>);</a:t>
            </a:r>
          </a:p>
        </p:txBody>
      </p:sp>
      <p:sp>
        <p:nvSpPr>
          <p:cNvPr id="4" name="Rounded Rectangle 3"/>
          <p:cNvSpPr/>
          <p:nvPr/>
        </p:nvSpPr>
        <p:spPr>
          <a:xfrm>
            <a:off x="5105400" y="4800600"/>
            <a:ext cx="2209800" cy="1447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LLVM byte-code instructions</a:t>
            </a:r>
          </a:p>
        </p:txBody>
      </p:sp>
      <p:sp>
        <p:nvSpPr>
          <p:cNvPr id="5" name="Rectangle 4"/>
          <p:cNvSpPr/>
          <p:nvPr/>
        </p:nvSpPr>
        <p:spPr>
          <a:xfrm>
            <a:off x="8077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Symbolic</a:t>
            </a:r>
          </a:p>
          <a:p>
            <a:pPr algn="ctr"/>
            <a:r>
              <a:rPr lang="en-US" sz="2200" b="1" dirty="0">
                <a:solidFill>
                  <a:srgbClr val="000000"/>
                </a:solidFill>
              </a:rPr>
              <a:t>Analyzer and</a:t>
            </a:r>
          </a:p>
          <a:p>
            <a:pPr algn="ctr"/>
            <a:r>
              <a:rPr lang="en-US" sz="2200" b="1" dirty="0">
                <a:solidFill>
                  <a:srgbClr val="000000"/>
                </a:solidFill>
              </a:rPr>
              <a:t>Scheduler</a:t>
            </a:r>
          </a:p>
        </p:txBody>
      </p:sp>
      <p:sp>
        <p:nvSpPr>
          <p:cNvPr id="7" name="Rounded Rectangle 6"/>
          <p:cNvSpPr/>
          <p:nvPr/>
        </p:nvSpPr>
        <p:spPr>
          <a:xfrm>
            <a:off x="5181600" y="2743200"/>
            <a:ext cx="2057400" cy="1034534"/>
          </a:xfrm>
          <a:prstGeom prst="roundRect">
            <a:avLst/>
          </a:prstGeom>
          <a:solidFill>
            <a:schemeClr val="accent1">
              <a:lumMod val="20000"/>
              <a:lumOff val="80000"/>
            </a:schemeClr>
          </a:solidFill>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Error </a:t>
            </a:r>
          </a:p>
          <a:p>
            <a:pPr algn="ctr"/>
            <a:r>
              <a:rPr lang="en-US" sz="2200" b="1" dirty="0">
                <a:solidFill>
                  <a:srgbClr val="000000"/>
                </a:solidFill>
              </a:rPr>
              <a:t>Monitors</a:t>
            </a:r>
          </a:p>
        </p:txBody>
      </p:sp>
      <p:cxnSp>
        <p:nvCxnSpPr>
          <p:cNvPr id="14" name="Straight Arrow Connector 13"/>
          <p:cNvCxnSpPr>
            <a:stCxn id="4" idx="3"/>
            <a:endCxn id="5" idx="1"/>
          </p:cNvCxnSpPr>
          <p:nvPr/>
        </p:nvCxnSpPr>
        <p:spPr>
          <a:xfrm>
            <a:off x="7315200" y="5524500"/>
            <a:ext cx="762000"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76400" y="2743200"/>
            <a:ext cx="3276600" cy="1066800"/>
          </a:xfrm>
          <a:prstGeom prst="roundRect">
            <a:avLst/>
          </a:prstGeom>
          <a:effectLst>
            <a:outerShdw blurRad="76200" dir="13500000" sy="23000" kx="1200000" algn="br" rotWithShape="0">
              <a:prstClr val="black">
                <a:alpha val="2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b="1" dirty="0"/>
              <a:t>C++ CUDA Programs with Symbolic Variable Declarations</a:t>
            </a:r>
          </a:p>
        </p:txBody>
      </p:sp>
      <p:sp>
        <p:nvSpPr>
          <p:cNvPr id="23" name="Rectangle 22"/>
          <p:cNvSpPr/>
          <p:nvPr/>
        </p:nvSpPr>
        <p:spPr>
          <a:xfrm>
            <a:off x="2362200" y="4876800"/>
            <a:ext cx="1981200" cy="1295400"/>
          </a:xfrm>
          <a:prstGeom prst="rect">
            <a:avLst/>
          </a:prstGeom>
          <a:solidFill>
            <a:schemeClr val="accent4">
              <a:lumMod val="40000"/>
              <a:lumOff val="60000"/>
            </a:schemeClr>
          </a:solidFill>
          <a:effectLst>
            <a:outerShdw blurRad="76200" dir="13500000" sy="23000" kx="1200000" algn="br" rotWithShape="0">
              <a:prstClr val="black">
                <a:alpha val="20000"/>
              </a:prst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rgbClr val="000000"/>
                </a:solidFill>
              </a:rPr>
              <a:t>LLVM-GCC</a:t>
            </a:r>
          </a:p>
        </p:txBody>
      </p:sp>
      <p:cxnSp>
        <p:nvCxnSpPr>
          <p:cNvPr id="24" name="Straight Arrow Connector 23"/>
          <p:cNvCxnSpPr>
            <a:stCxn id="20" idx="2"/>
            <a:endCxn id="23" idx="0"/>
          </p:cNvCxnSpPr>
          <p:nvPr/>
        </p:nvCxnSpPr>
        <p:spPr>
          <a:xfrm rot="16200000" flipH="1">
            <a:off x="2800350" y="4324350"/>
            <a:ext cx="1066800" cy="38100"/>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3"/>
            <a:endCxn id="4" idx="1"/>
          </p:cNvCxnSpPr>
          <p:nvPr/>
        </p:nvCxnSpPr>
        <p:spPr>
          <a:xfrm>
            <a:off x="4343400" y="5524500"/>
            <a:ext cx="762000" cy="1588"/>
          </a:xfrm>
          <a:prstGeom prst="straightConnector1">
            <a:avLst/>
          </a:prstGeom>
          <a:ln w="444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 idx="0"/>
            <a:endCxn id="7" idx="2"/>
          </p:cNvCxnSpPr>
          <p:nvPr/>
        </p:nvCxnSpPr>
        <p:spPr>
          <a:xfrm rot="5400000" flipH="1" flipV="1">
            <a:off x="5698867" y="4289167"/>
            <a:ext cx="1022866" cy="1588"/>
          </a:xfrm>
          <a:prstGeom prst="straightConnector1">
            <a:avLst/>
          </a:prstGeom>
          <a:ln w="444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620001" y="1862077"/>
            <a:ext cx="3048000" cy="3416320"/>
          </a:xfrm>
          <a:prstGeom prst="rect">
            <a:avLst/>
          </a:prstGeom>
          <a:noFill/>
        </p:spPr>
        <p:txBody>
          <a:bodyPr wrap="square" rtlCol="0">
            <a:spAutoFit/>
          </a:bodyPr>
          <a:lstStyle/>
          <a:p>
            <a:pPr>
              <a:buFontTx/>
              <a:buChar char="•"/>
            </a:pPr>
            <a:r>
              <a:rPr lang="en-US" dirty="0">
                <a:solidFill>
                  <a:srgbClr val="FF0000"/>
                </a:solidFill>
              </a:rPr>
              <a:t> Deadlocks</a:t>
            </a:r>
          </a:p>
          <a:p>
            <a:pPr>
              <a:buFontTx/>
              <a:buChar char="•"/>
            </a:pPr>
            <a:r>
              <a:rPr lang="en-US" dirty="0">
                <a:solidFill>
                  <a:srgbClr val="FF0000"/>
                </a:solidFill>
              </a:rPr>
              <a:t> Data races</a:t>
            </a:r>
          </a:p>
          <a:p>
            <a:pPr>
              <a:buFontTx/>
              <a:buChar char="•"/>
            </a:pPr>
            <a:r>
              <a:rPr lang="en-US" dirty="0">
                <a:solidFill>
                  <a:srgbClr val="FF0000"/>
                </a:solidFill>
              </a:rPr>
              <a:t> Concrete test inputs</a:t>
            </a:r>
          </a:p>
          <a:p>
            <a:pPr>
              <a:buFontTx/>
              <a:buChar char="•"/>
            </a:pPr>
            <a:r>
              <a:rPr lang="en-US" dirty="0">
                <a:solidFill>
                  <a:srgbClr val="FF0000"/>
                </a:solidFill>
              </a:rPr>
              <a:t> Bank conflicts</a:t>
            </a:r>
          </a:p>
          <a:p>
            <a:pPr>
              <a:buFontTx/>
              <a:buChar char="•"/>
            </a:pPr>
            <a:r>
              <a:rPr lang="en-US" dirty="0">
                <a:solidFill>
                  <a:srgbClr val="FF0000"/>
                </a:solidFill>
              </a:rPr>
              <a:t> Warp divergences</a:t>
            </a:r>
          </a:p>
          <a:p>
            <a:pPr>
              <a:buFontTx/>
              <a:buChar char="•"/>
            </a:pPr>
            <a:r>
              <a:rPr lang="en-US" dirty="0">
                <a:solidFill>
                  <a:srgbClr val="FF0000"/>
                </a:solidFill>
              </a:rPr>
              <a:t> Non-coalesced </a:t>
            </a:r>
          </a:p>
          <a:p>
            <a:pPr>
              <a:buFontTx/>
              <a:buChar char="•"/>
            </a:pPr>
            <a:r>
              <a:rPr lang="en-US" b="1" dirty="0">
                <a:solidFill>
                  <a:srgbClr val="008000"/>
                </a:solidFill>
              </a:rPr>
              <a:t> Test Cases</a:t>
            </a:r>
          </a:p>
          <a:p>
            <a:pPr lvl="1">
              <a:buFontTx/>
              <a:buChar char="•"/>
            </a:pPr>
            <a:r>
              <a:rPr lang="en-US" b="1" dirty="0">
                <a:solidFill>
                  <a:srgbClr val="008000"/>
                </a:solidFill>
              </a:rPr>
              <a:t> Provide high coverage</a:t>
            </a:r>
          </a:p>
          <a:p>
            <a:pPr lvl="1">
              <a:buFontTx/>
              <a:buChar char="•"/>
            </a:pPr>
            <a:r>
              <a:rPr lang="en-US" b="1" dirty="0">
                <a:solidFill>
                  <a:srgbClr val="008000"/>
                </a:solidFill>
              </a:rPr>
              <a:t> Can be run on HW</a:t>
            </a:r>
          </a:p>
          <a:p>
            <a:pPr>
              <a:buFontTx/>
              <a:buChar char="•"/>
            </a:pPr>
            <a:endParaRPr lang="en-US" dirty="0"/>
          </a:p>
          <a:p>
            <a:pPr>
              <a:buFontTx/>
              <a:buChar char="•"/>
            </a:pPr>
            <a:endParaRPr lang="en-US" dirty="0"/>
          </a:p>
        </p:txBody>
      </p:sp>
      <p:sp>
        <p:nvSpPr>
          <p:cNvPr id="47" name="Right Arrow 46"/>
          <p:cNvSpPr/>
          <p:nvPr/>
        </p:nvSpPr>
        <p:spPr>
          <a:xfrm>
            <a:off x="7315200" y="3048000"/>
            <a:ext cx="304800" cy="381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Up Arrow 47"/>
          <p:cNvSpPr/>
          <p:nvPr/>
        </p:nvSpPr>
        <p:spPr>
          <a:xfrm>
            <a:off x="8915400" y="4419600"/>
            <a:ext cx="381000" cy="304800"/>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62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normAutofit fontScale="90000"/>
          </a:bodyPr>
          <a:lstStyle/>
          <a:p>
            <a:r>
              <a:rPr lang="en-US" sz="3200" dirty="0"/>
              <a:t>Our Formal Verification of CUDA builds on top of </a:t>
            </a:r>
            <a:r>
              <a:rPr lang="en-US" sz="3200" i="1" dirty="0"/>
              <a:t>Sequential Program </a:t>
            </a:r>
            <a:r>
              <a:rPr lang="en-US" sz="3200" dirty="0"/>
              <a:t>Verification by KLEE [OSDI ‘08] </a:t>
            </a:r>
          </a:p>
        </p:txBody>
      </p:sp>
      <p:sp>
        <p:nvSpPr>
          <p:cNvPr id="5" name="TextBox 4"/>
          <p:cNvSpPr txBox="1"/>
          <p:nvPr/>
        </p:nvSpPr>
        <p:spPr>
          <a:xfrm>
            <a:off x="1752600" y="1524001"/>
            <a:ext cx="4623382" cy="5078313"/>
          </a:xfrm>
          <a:prstGeom prst="rect">
            <a:avLst/>
          </a:prstGeom>
          <a:noFill/>
        </p:spPr>
        <p:txBody>
          <a:bodyPr wrap="none" rtlCol="0">
            <a:spAutoFit/>
          </a:bodyPr>
          <a:lstStyle/>
          <a:p>
            <a:r>
              <a:rPr lang="en-US" sz="1200" dirty="0"/>
              <a:t>#include "</a:t>
            </a:r>
            <a:r>
              <a:rPr lang="en-US" sz="1200" dirty="0" err="1"/>
              <a:t>stdio.h</a:t>
            </a:r>
            <a:r>
              <a:rPr lang="en-US" sz="1200" dirty="0"/>
              <a:t>"</a:t>
            </a:r>
          </a:p>
          <a:p>
            <a:r>
              <a:rPr lang="en-US" sz="1200" dirty="0"/>
              <a:t>#include "</a:t>
            </a:r>
            <a:r>
              <a:rPr lang="en-US" sz="1200" dirty="0" err="1"/>
              <a:t>cutil.h</a:t>
            </a:r>
            <a:r>
              <a:rPr lang="en-US" sz="1200" dirty="0"/>
              <a:t>"</a:t>
            </a:r>
          </a:p>
          <a:p>
            <a:r>
              <a:rPr lang="en-US" sz="1200" dirty="0"/>
              <a:t>#include "</a:t>
            </a:r>
            <a:r>
              <a:rPr lang="en-US" sz="1200" dirty="0" err="1"/>
              <a:t>string.h</a:t>
            </a:r>
            <a:r>
              <a:rPr lang="en-US" sz="1200" dirty="0"/>
              <a:t>"</a:t>
            </a:r>
          </a:p>
          <a:p>
            <a:r>
              <a:rPr lang="en-US" sz="1200" dirty="0"/>
              <a:t>#include "</a:t>
            </a:r>
            <a:r>
              <a:rPr lang="en-US" sz="1200" dirty="0" err="1"/>
              <a:t>klee.h</a:t>
            </a:r>
            <a:r>
              <a:rPr lang="en-US" sz="1200" dirty="0"/>
              <a:t>"</a:t>
            </a:r>
          </a:p>
          <a:p>
            <a:endParaRPr lang="en-US" sz="1200" dirty="0"/>
          </a:p>
          <a:p>
            <a:r>
              <a:rPr lang="en-US" sz="1200" dirty="0"/>
              <a:t>#define STRLEN 5</a:t>
            </a:r>
          </a:p>
          <a:p>
            <a:r>
              <a:rPr lang="en-US" sz="1200" dirty="0" err="1"/>
              <a:t>int</a:t>
            </a:r>
            <a:r>
              <a:rPr lang="en-US" sz="1200" dirty="0"/>
              <a:t> main(){</a:t>
            </a:r>
          </a:p>
          <a:p>
            <a:r>
              <a:rPr lang="en-US" sz="1200" dirty="0"/>
              <a:t> char item;</a:t>
            </a:r>
          </a:p>
          <a:p>
            <a:r>
              <a:rPr lang="en-US" sz="1200" dirty="0"/>
              <a:t> char </a:t>
            </a:r>
            <a:r>
              <a:rPr lang="en-US" sz="1200" dirty="0" err="1"/>
              <a:t>str[STRLEN</a:t>
            </a:r>
            <a:r>
              <a:rPr lang="en-US" sz="1200" dirty="0"/>
              <a:t>];</a:t>
            </a:r>
          </a:p>
          <a:p>
            <a:r>
              <a:rPr lang="en-US" sz="1200" dirty="0"/>
              <a:t> </a:t>
            </a:r>
            <a:r>
              <a:rPr lang="en-US" sz="1200" dirty="0" err="1"/>
              <a:t>int</a:t>
            </a:r>
            <a:r>
              <a:rPr lang="en-US" sz="1200" dirty="0"/>
              <a:t> lo=0;</a:t>
            </a:r>
          </a:p>
          <a:p>
            <a:r>
              <a:rPr lang="en-US" sz="1200" dirty="0"/>
              <a:t> </a:t>
            </a:r>
            <a:r>
              <a:rPr lang="en-US" sz="1200" dirty="0" err="1"/>
              <a:t>int</a:t>
            </a:r>
            <a:r>
              <a:rPr lang="en-US" sz="1200" dirty="0"/>
              <a:t> hi;</a:t>
            </a:r>
          </a:p>
          <a:p>
            <a:r>
              <a:rPr lang="en-US" sz="1200" dirty="0"/>
              <a:t> </a:t>
            </a:r>
          </a:p>
          <a:p>
            <a:r>
              <a:rPr lang="en-US" sz="1200" dirty="0"/>
              <a:t> </a:t>
            </a:r>
            <a:r>
              <a:rPr lang="en-US" sz="1200" dirty="0" err="1"/>
              <a:t>int</a:t>
            </a:r>
            <a:r>
              <a:rPr lang="en-US" sz="1200" dirty="0"/>
              <a:t> mid, found=0;</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char to be searched: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scanf("%c</a:t>
            </a:r>
            <a:r>
              <a:rPr lang="en-US" sz="1200" dirty="0">
                <a:solidFill>
                  <a:srgbClr val="0000FF"/>
                </a:solidFill>
              </a:rPr>
              <a:t>", &amp;item);</a:t>
            </a:r>
          </a:p>
          <a:p>
            <a:r>
              <a:rPr lang="en-US" sz="1200" dirty="0">
                <a:solidFill>
                  <a:srgbClr val="CC3300"/>
                </a:solidFill>
              </a:rPr>
              <a:t> </a:t>
            </a:r>
            <a:r>
              <a:rPr lang="en-US" sz="1200" dirty="0" err="1">
                <a:solidFill>
                  <a:srgbClr val="CC3300"/>
                </a:solidFill>
              </a:rPr>
              <a:t>klee_make_symbolic(&amp;item</a:t>
            </a:r>
            <a:r>
              <a:rPr lang="en-US" sz="1200" dirty="0">
                <a:solidFill>
                  <a:srgbClr val="CC3300"/>
                </a:solidFill>
              </a:rPr>
              <a:t>, </a:t>
            </a:r>
            <a:r>
              <a:rPr lang="en-US" sz="1200" dirty="0" err="1">
                <a:solidFill>
                  <a:srgbClr val="CC3300"/>
                </a:solidFill>
              </a:rPr>
              <a:t>sizeof(item</a:t>
            </a:r>
            <a:r>
              <a:rPr lang="en-US" sz="1200" dirty="0">
                <a:solidFill>
                  <a:srgbClr val="CC3300"/>
                </a:solidFill>
              </a:rPr>
              <a:t>), "item");</a:t>
            </a:r>
          </a:p>
          <a:p>
            <a:r>
              <a:rPr lang="en-US" sz="1200" dirty="0">
                <a:solidFill>
                  <a:srgbClr val="0000FF"/>
                </a:solidFill>
              </a:rPr>
              <a:t> //  </a:t>
            </a:r>
            <a:r>
              <a:rPr lang="en-US" sz="1200" dirty="0" err="1">
                <a:solidFill>
                  <a:srgbClr val="0000FF"/>
                </a:solidFill>
              </a:rPr>
              <a:t>printf("Please</a:t>
            </a:r>
            <a:r>
              <a:rPr lang="en-US" sz="1200" dirty="0">
                <a:solidFill>
                  <a:srgbClr val="0000FF"/>
                </a:solidFill>
              </a:rPr>
              <a:t> give string within which to search: \</a:t>
            </a:r>
            <a:r>
              <a:rPr lang="en-US" sz="1200" dirty="0" err="1">
                <a:solidFill>
                  <a:srgbClr val="0000FF"/>
                </a:solidFill>
              </a:rPr>
              <a:t>n</a:t>
            </a:r>
            <a:r>
              <a:rPr lang="en-US" sz="1200" dirty="0">
                <a:solidFill>
                  <a:srgbClr val="0000FF"/>
                </a:solidFill>
              </a:rPr>
              <a:t>");</a:t>
            </a:r>
          </a:p>
          <a:p>
            <a:r>
              <a:rPr lang="en-US" sz="1200" dirty="0">
                <a:solidFill>
                  <a:srgbClr val="0000FF"/>
                </a:solidFill>
              </a:rPr>
              <a:t> //  </a:t>
            </a:r>
            <a:r>
              <a:rPr lang="en-US" sz="1200" dirty="0" err="1">
                <a:solidFill>
                  <a:srgbClr val="0000FF"/>
                </a:solidFill>
              </a:rPr>
              <a:t>scanf("%s</a:t>
            </a:r>
            <a:r>
              <a:rPr lang="en-US" sz="1200" dirty="0">
                <a:solidFill>
                  <a:srgbClr val="0000FF"/>
                </a:solidFill>
              </a:rPr>
              <a:t>", </a:t>
            </a:r>
            <a:r>
              <a:rPr lang="en-US" sz="1200" dirty="0" err="1">
                <a:solidFill>
                  <a:srgbClr val="0000FF"/>
                </a:solidFill>
              </a:rPr>
              <a:t>str</a:t>
            </a:r>
            <a:r>
              <a:rPr lang="en-US" sz="1200" dirty="0">
                <a:solidFill>
                  <a:srgbClr val="0000FF"/>
                </a:solidFill>
              </a:rPr>
              <a:t>);</a:t>
            </a:r>
          </a:p>
          <a:p>
            <a:r>
              <a:rPr lang="en-US" sz="1200" dirty="0">
                <a:solidFill>
                  <a:srgbClr val="CC3300"/>
                </a:solidFill>
              </a:rPr>
              <a:t> </a:t>
            </a:r>
            <a:r>
              <a:rPr lang="en-US" sz="1200" dirty="0" err="1">
                <a:solidFill>
                  <a:srgbClr val="CC3300"/>
                </a:solidFill>
              </a:rPr>
              <a:t>klee_make_symbolic(str</a:t>
            </a:r>
            <a:r>
              <a:rPr lang="en-US" sz="1200" dirty="0">
                <a:solidFill>
                  <a:srgbClr val="CC3300"/>
                </a:solidFill>
              </a:rPr>
              <a:t>, </a:t>
            </a:r>
            <a:r>
              <a:rPr lang="en-US" sz="1200" dirty="0" err="1">
                <a:solidFill>
                  <a:srgbClr val="CC3300"/>
                </a:solidFill>
              </a:rPr>
              <a:t>sizeof(str</a:t>
            </a:r>
            <a:r>
              <a:rPr lang="en-US" sz="1200" dirty="0">
                <a:solidFill>
                  <a:srgbClr val="CC3300"/>
                </a:solidFill>
              </a:rPr>
              <a:t>), "</a:t>
            </a:r>
            <a:r>
              <a:rPr lang="en-US" sz="1200" dirty="0" err="1">
                <a:solidFill>
                  <a:srgbClr val="CC3300"/>
                </a:solidFill>
              </a:rPr>
              <a:t>str</a:t>
            </a:r>
            <a:r>
              <a:rPr lang="en-US" sz="1200" dirty="0">
                <a:solidFill>
                  <a:srgbClr val="CC3300"/>
                </a:solidFill>
              </a:rPr>
              <a:t>");</a:t>
            </a:r>
          </a:p>
          <a:p>
            <a:r>
              <a:rPr lang="en-US" sz="1200" dirty="0">
                <a:solidFill>
                  <a:srgbClr val="CC3300"/>
                </a:solidFill>
              </a:rPr>
              <a:t> klee_assume(str[0] &lt;= str[1]);</a:t>
            </a:r>
          </a:p>
          <a:p>
            <a:r>
              <a:rPr lang="en-US" sz="1200" dirty="0">
                <a:solidFill>
                  <a:srgbClr val="CC3300"/>
                </a:solidFill>
              </a:rPr>
              <a:t> klee_assume(str[1] &lt;= str[2]);</a:t>
            </a:r>
          </a:p>
          <a:p>
            <a:r>
              <a:rPr lang="en-US" sz="1200" dirty="0">
                <a:solidFill>
                  <a:srgbClr val="CC3300"/>
                </a:solidFill>
              </a:rPr>
              <a:t> klee_assume(str[2] &lt;= str[3]);</a:t>
            </a:r>
          </a:p>
          <a:p>
            <a:r>
              <a:rPr lang="en-US" sz="1200" dirty="0">
                <a:solidFill>
                  <a:srgbClr val="CC3300"/>
                </a:solidFill>
              </a:rPr>
              <a:t> klee_assume(str[3] &lt;= str[4]);</a:t>
            </a:r>
          </a:p>
          <a:p>
            <a:r>
              <a:rPr lang="en-US" sz="1200" dirty="0"/>
              <a:t> str[4] = '\0';</a:t>
            </a:r>
          </a:p>
          <a:p>
            <a:r>
              <a:rPr lang="en-US" sz="1200" dirty="0"/>
              <a:t> hi=  4; //strlen(str)-1; // </a:t>
            </a:r>
            <a:r>
              <a:rPr lang="en-US" sz="1200" dirty="0" err="1"/>
              <a:t>strlen</a:t>
            </a:r>
            <a:r>
              <a:rPr lang="en-US" sz="1200" dirty="0"/>
              <a:t> ignores null at the end of string</a:t>
            </a:r>
          </a:p>
          <a:p>
            <a:r>
              <a:rPr lang="en-US" sz="1200" dirty="0"/>
              <a:t>                   // hi points to last char in a 0 based array</a:t>
            </a:r>
          </a:p>
          <a:p>
            <a:r>
              <a:rPr lang="en-US" sz="1200" dirty="0"/>
              <a:t> </a:t>
            </a:r>
          </a:p>
        </p:txBody>
      </p:sp>
      <p:sp>
        <p:nvSpPr>
          <p:cNvPr id="6" name="TextBox 5"/>
          <p:cNvSpPr txBox="1"/>
          <p:nvPr/>
        </p:nvSpPr>
        <p:spPr>
          <a:xfrm>
            <a:off x="5410200" y="1752600"/>
            <a:ext cx="5723042" cy="3600986"/>
          </a:xfrm>
          <a:prstGeom prst="rect">
            <a:avLst/>
          </a:prstGeom>
          <a:noFill/>
        </p:spPr>
        <p:txBody>
          <a:bodyPr wrap="none" rtlCol="0">
            <a:spAutoFit/>
          </a:bodyPr>
          <a:lstStyle/>
          <a:p>
            <a:r>
              <a:rPr lang="en-US" sz="1200" dirty="0" err="1"/>
              <a:t>while(!found</a:t>
            </a:r>
            <a:r>
              <a:rPr lang="en-US" sz="1200" dirty="0"/>
              <a:t> &amp;&amp; lo &lt;= hi) {</a:t>
            </a:r>
          </a:p>
          <a:p>
            <a:r>
              <a:rPr lang="en-US" sz="1200" dirty="0"/>
              <a:t>   mid = (lo+hi)/2;</a:t>
            </a:r>
          </a:p>
          <a:p>
            <a:r>
              <a:rPr lang="en-US" sz="1200" dirty="0"/>
              <a:t>   </a:t>
            </a:r>
          </a:p>
          <a:p>
            <a:r>
              <a:rPr lang="en-US" sz="1200" dirty="0"/>
              <a:t>   if (item == </a:t>
            </a:r>
            <a:r>
              <a:rPr lang="en-US" sz="1200" dirty="0" err="1"/>
              <a:t>str[mid</a:t>
            </a:r>
            <a:r>
              <a:rPr lang="en-US" sz="1200" dirty="0"/>
              <a:t>])</a:t>
            </a:r>
          </a:p>
          <a:p>
            <a:r>
              <a:rPr lang="en-US" sz="1200" dirty="0"/>
              <a:t>     { </a:t>
            </a:r>
            <a:r>
              <a:rPr lang="en-US" sz="1200" dirty="0" err="1"/>
              <a:t>printf</a:t>
            </a:r>
            <a:r>
              <a:rPr lang="en-US" sz="1200" dirty="0"/>
              <a:t>("*");</a:t>
            </a:r>
          </a:p>
          <a:p>
            <a:r>
              <a:rPr lang="en-US" sz="1200" dirty="0"/>
              <a:t>        found = 1; }</a:t>
            </a:r>
          </a:p>
          <a:p>
            <a:r>
              <a:rPr lang="en-US" sz="1200" dirty="0"/>
              <a:t>   else</a:t>
            </a:r>
          </a:p>
          <a:p>
            <a:r>
              <a:rPr lang="en-US" sz="1200" dirty="0"/>
              <a:t>     if (item &lt; </a:t>
            </a:r>
            <a:r>
              <a:rPr lang="en-US" sz="1200" dirty="0" err="1"/>
              <a:t>str[mid</a:t>
            </a:r>
            <a:r>
              <a:rPr lang="en-US" sz="1200" dirty="0"/>
              <a:t>])</a:t>
            </a:r>
          </a:p>
          <a:p>
            <a:r>
              <a:rPr lang="en-US" sz="1200" dirty="0"/>
              <a:t>       { hi = mid-1;</a:t>
            </a:r>
          </a:p>
          <a:p>
            <a:r>
              <a:rPr lang="en-US" sz="1200" dirty="0"/>
              <a:t>	  </a:t>
            </a:r>
            <a:r>
              <a:rPr lang="en-US" sz="1200" dirty="0" err="1"/>
              <a:t>printf("L</a:t>
            </a:r>
            <a:r>
              <a:rPr lang="en-US" sz="1200" dirty="0"/>
              <a:t>"); }</a:t>
            </a:r>
          </a:p>
          <a:p>
            <a:r>
              <a:rPr lang="en-US" sz="1200" dirty="0"/>
              <a:t>     else</a:t>
            </a:r>
          </a:p>
          <a:p>
            <a:r>
              <a:rPr lang="en-US" sz="1200" dirty="0"/>
              <a:t>       { lo = mid+1;</a:t>
            </a:r>
          </a:p>
          <a:p>
            <a:r>
              <a:rPr lang="en-US" sz="1200" dirty="0"/>
              <a:t>	  </a:t>
            </a:r>
            <a:r>
              <a:rPr lang="en-US" sz="1200" dirty="0" err="1"/>
              <a:t>printf("H</a:t>
            </a:r>
            <a:r>
              <a:rPr lang="en-US" sz="1200" dirty="0"/>
              <a:t>"); }</a:t>
            </a:r>
          </a:p>
          <a:p>
            <a:r>
              <a:rPr lang="en-US" sz="1200" dirty="0"/>
              <a:t> }</a:t>
            </a:r>
          </a:p>
          <a:p>
            <a:r>
              <a:rPr lang="en-US" sz="1200" dirty="0"/>
              <a:t> if (found) </a:t>
            </a:r>
            <a:r>
              <a:rPr lang="en-US" sz="1200" dirty="0" err="1"/>
              <a:t>printf("found\n");//printf("\nitem</a:t>
            </a:r>
            <a:r>
              <a:rPr lang="en-US" sz="1200" dirty="0"/>
              <a:t> %</a:t>
            </a:r>
            <a:r>
              <a:rPr lang="en-US" sz="1200" dirty="0" err="1"/>
              <a:t>c</a:t>
            </a:r>
            <a:r>
              <a:rPr lang="en-US" sz="1200" dirty="0"/>
              <a:t> found at </a:t>
            </a:r>
            <a:r>
              <a:rPr lang="en-US" sz="1200" dirty="0" err="1"/>
              <a:t>posn</a:t>
            </a:r>
            <a:r>
              <a:rPr lang="en-US" sz="1200" dirty="0"/>
              <a:t> %</a:t>
            </a:r>
            <a:r>
              <a:rPr lang="en-US" sz="1200" dirty="0" err="1"/>
              <a:t>d\n</a:t>
            </a:r>
            <a:r>
              <a:rPr lang="en-US" sz="1200" dirty="0"/>
              <a:t>", item, mid);</a:t>
            </a:r>
          </a:p>
          <a:p>
            <a:r>
              <a:rPr lang="en-US" sz="1200" dirty="0"/>
              <a:t> else </a:t>
            </a:r>
            <a:r>
              <a:rPr lang="en-US" sz="1200" dirty="0" err="1"/>
              <a:t>printf("not</a:t>
            </a:r>
            <a:r>
              <a:rPr lang="en-US" sz="1200" dirty="0"/>
              <a:t> found\</a:t>
            </a:r>
            <a:r>
              <a:rPr lang="en-US" sz="1200" dirty="0" err="1"/>
              <a:t>n");//printf("\nitem</a:t>
            </a:r>
            <a:r>
              <a:rPr lang="en-US" sz="1200" dirty="0"/>
              <a:t> %</a:t>
            </a:r>
            <a:r>
              <a:rPr lang="en-US" sz="1200" dirty="0" err="1"/>
              <a:t>c</a:t>
            </a:r>
            <a:r>
              <a:rPr lang="en-US" sz="1200" dirty="0"/>
              <a:t> not in </a:t>
            </a:r>
            <a:r>
              <a:rPr lang="en-US" sz="1200" dirty="0" err="1"/>
              <a:t>str</a:t>
            </a:r>
            <a:r>
              <a:rPr lang="en-US" sz="1200" dirty="0"/>
              <a:t> %</a:t>
            </a:r>
            <a:r>
              <a:rPr lang="en-US" sz="1200" dirty="0" err="1"/>
              <a:t>s\n</a:t>
            </a:r>
            <a:r>
              <a:rPr lang="en-US" sz="1200" dirty="0"/>
              <a:t>", item, </a:t>
            </a:r>
            <a:r>
              <a:rPr lang="en-US" sz="1200" dirty="0" err="1"/>
              <a:t>str</a:t>
            </a:r>
            <a:r>
              <a:rPr lang="en-US" sz="1200" dirty="0"/>
              <a:t>);</a:t>
            </a:r>
          </a:p>
          <a:p>
            <a:r>
              <a:rPr lang="en-US" sz="1200" dirty="0"/>
              <a:t> return found;</a:t>
            </a:r>
          </a:p>
          <a:p>
            <a:r>
              <a:rPr lang="en-US" sz="1200" dirty="0"/>
              <a:t>}</a:t>
            </a:r>
          </a:p>
          <a:p>
            <a:endParaRPr lang="en-US" sz="1200" dirty="0"/>
          </a:p>
        </p:txBody>
      </p:sp>
      <p:sp>
        <p:nvSpPr>
          <p:cNvPr id="7" name="TextBox 6"/>
          <p:cNvSpPr txBox="1"/>
          <p:nvPr/>
        </p:nvSpPr>
        <p:spPr>
          <a:xfrm>
            <a:off x="6599582" y="4983540"/>
            <a:ext cx="4956314" cy="1569660"/>
          </a:xfrm>
          <a:prstGeom prst="rect">
            <a:avLst/>
          </a:prstGeom>
          <a:noFill/>
        </p:spPr>
        <p:txBody>
          <a:bodyPr wrap="square" rtlCol="0">
            <a:spAutoFit/>
          </a:bodyPr>
          <a:lstStyle/>
          <a:p>
            <a:r>
              <a:rPr lang="en-US" sz="2400" dirty="0">
                <a:solidFill>
                  <a:srgbClr val="0000FF"/>
                </a:solidFill>
              </a:rPr>
              <a:t>A simple Binary Search being prepared for formal symbolic analysis</a:t>
            </a:r>
            <a:endParaRPr lang="en-US" sz="2400" dirty="0"/>
          </a:p>
          <a:p>
            <a:r>
              <a:rPr lang="en-US" sz="2400" dirty="0">
                <a:solidFill>
                  <a:srgbClr val="0000FF"/>
                </a:solidFill>
              </a:rPr>
              <a:t>This will force path coverage !!</a:t>
            </a:r>
          </a:p>
        </p:txBody>
      </p:sp>
    </p:spTree>
    <p:extLst>
      <p:ext uri="{BB962C8B-B14F-4D97-AF65-F5344CB8AC3E}">
        <p14:creationId xmlns:p14="http://schemas.microsoft.com/office/powerpoint/2010/main" val="2748994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Concurrency errors</a:t>
            </a:r>
          </a:p>
        </p:txBody>
      </p:sp>
    </p:spTree>
    <p:extLst>
      <p:ext uri="{BB962C8B-B14F-4D97-AF65-F5344CB8AC3E}">
        <p14:creationId xmlns:p14="http://schemas.microsoft.com/office/powerpoint/2010/main" val="1012504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47F091DE-3985-DC4F-A709-30F566B2E4E7}" type="slidenum">
              <a:rPr lang="en-US" sz="1200">
                <a:solidFill>
                  <a:srgbClr val="898989"/>
                </a:solidFill>
              </a:rPr>
              <a:pPr algn="r"/>
              <a:t>65</a:t>
            </a:fld>
            <a:endParaRPr lang="en-US" sz="1200">
              <a:solidFill>
                <a:srgbClr val="898989"/>
              </a:solidFill>
            </a:endParaRPr>
          </a:p>
        </p:txBody>
      </p:sp>
      <p:sp>
        <p:nvSpPr>
          <p:cNvPr id="20483" name="Rectangle 2"/>
          <p:cNvSpPr>
            <a:spLocks noGrp="1" noChangeArrowheads="1"/>
          </p:cNvSpPr>
          <p:nvPr>
            <p:ph type="title" idx="4294967295"/>
          </p:nvPr>
        </p:nvSpPr>
        <p:spPr/>
        <p:txBody>
          <a:bodyPr/>
          <a:lstStyle/>
          <a:p>
            <a:r>
              <a:rPr lang="en-US" sz="3600" dirty="0"/>
              <a:t>Example: Increment Array Elements</a:t>
            </a:r>
          </a:p>
        </p:txBody>
      </p:sp>
      <p:pic>
        <p:nvPicPr>
          <p:cNvPr id="20484" name="Picture 3"/>
          <p:cNvPicPr>
            <a:picLocks noGrp="1" noChangeAspect="1" noChangeArrowheads="1"/>
          </p:cNvPicPr>
          <p:nvPr>
            <p:ph idx="4294967295"/>
          </p:nvPr>
        </p:nvPicPr>
        <p:blipFill>
          <a:blip r:embed="rId3"/>
          <a:srcRect/>
          <a:stretch>
            <a:fillRect/>
          </a:stretch>
        </p:blipFill>
        <p:spPr>
          <a:xfrm>
            <a:off x="2133600" y="2852739"/>
            <a:ext cx="8229600" cy="477837"/>
          </a:xfrm>
          <a:noFill/>
        </p:spPr>
      </p:pic>
      <p:sp>
        <p:nvSpPr>
          <p:cNvPr id="20485" name="Text Box 4"/>
          <p:cNvSpPr txBox="1">
            <a:spLocks noChangeArrowheads="1"/>
          </p:cNvSpPr>
          <p:nvPr/>
        </p:nvSpPr>
        <p:spPr bwMode="auto">
          <a:xfrm>
            <a:off x="2133601" y="1371601"/>
            <a:ext cx="5774017" cy="461665"/>
          </a:xfrm>
          <a:prstGeom prst="rect">
            <a:avLst/>
          </a:prstGeom>
          <a:noFill/>
          <a:ln w="9525">
            <a:noFill/>
            <a:miter lim="800000"/>
            <a:headEnd/>
            <a:tailEnd/>
          </a:ln>
        </p:spPr>
        <p:txBody>
          <a:bodyPr wrap="none">
            <a:prstTxWarp prst="textNoShape">
              <a:avLst/>
            </a:prstTxWarp>
            <a:spAutoFit/>
          </a:bodyPr>
          <a:lstStyle/>
          <a:p>
            <a:r>
              <a:rPr lang="en-US" sz="2400"/>
              <a:t>Increment N-element array A by scalar b</a:t>
            </a:r>
          </a:p>
        </p:txBody>
      </p:sp>
      <p:sp>
        <p:nvSpPr>
          <p:cNvPr id="20486" name="Text Box 5"/>
          <p:cNvSpPr txBox="1">
            <a:spLocks noChangeArrowheads="1"/>
          </p:cNvSpPr>
          <p:nvPr/>
        </p:nvSpPr>
        <p:spPr bwMode="auto">
          <a:xfrm>
            <a:off x="1676400" y="2209800"/>
            <a:ext cx="2468946" cy="369332"/>
          </a:xfrm>
          <a:prstGeom prst="rect">
            <a:avLst/>
          </a:prstGeom>
          <a:noFill/>
          <a:ln w="9525">
            <a:noFill/>
            <a:miter lim="800000"/>
            <a:headEnd/>
            <a:tailEnd/>
          </a:ln>
        </p:spPr>
        <p:txBody>
          <a:bodyPr wrap="none">
            <a:prstTxWarp prst="textNoShape">
              <a:avLst/>
            </a:prstTxWarp>
            <a:spAutoFit/>
          </a:bodyPr>
          <a:lstStyle/>
          <a:p>
            <a:r>
              <a:rPr lang="en-US"/>
              <a:t>tid        0        1       …</a:t>
            </a:r>
          </a:p>
        </p:txBody>
      </p:sp>
      <p:sp>
        <p:nvSpPr>
          <p:cNvPr id="20487" name="Text Box 6"/>
          <p:cNvSpPr txBox="1">
            <a:spLocks noChangeArrowheads="1"/>
          </p:cNvSpPr>
          <p:nvPr/>
        </p:nvSpPr>
        <p:spPr bwMode="auto">
          <a:xfrm>
            <a:off x="1701800" y="28527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0488" name="Text Box 7"/>
          <p:cNvSpPr txBox="1">
            <a:spLocks noChangeArrowheads="1"/>
          </p:cNvSpPr>
          <p:nvPr/>
        </p:nvSpPr>
        <p:spPr bwMode="auto">
          <a:xfrm>
            <a:off x="2057400" y="3429001"/>
            <a:ext cx="838200" cy="646331"/>
          </a:xfrm>
          <a:prstGeom prst="rect">
            <a:avLst/>
          </a:prstGeom>
          <a:noFill/>
          <a:ln w="9525">
            <a:noFill/>
            <a:miter lim="800000"/>
            <a:headEnd/>
            <a:tailEnd/>
          </a:ln>
        </p:spPr>
        <p:txBody>
          <a:bodyPr>
            <a:prstTxWarp prst="textNoShape">
              <a:avLst/>
            </a:prstTxWarp>
            <a:spAutoFit/>
          </a:bodyPr>
          <a:lstStyle/>
          <a:p>
            <a:r>
              <a:rPr lang="en-US"/>
              <a:t>A[0]+b                                       </a:t>
            </a:r>
          </a:p>
        </p:txBody>
      </p:sp>
      <p:sp>
        <p:nvSpPr>
          <p:cNvPr id="20489" name="Text Box 9"/>
          <p:cNvSpPr txBox="1">
            <a:spLocks noChangeArrowheads="1"/>
          </p:cNvSpPr>
          <p:nvPr/>
        </p:nvSpPr>
        <p:spPr bwMode="auto">
          <a:xfrm>
            <a:off x="3276600" y="4343401"/>
            <a:ext cx="6019800" cy="1908175"/>
          </a:xfrm>
          <a:prstGeom prst="rect">
            <a:avLst/>
          </a:prstGeom>
          <a:noFill/>
          <a:ln w="9525">
            <a:noFill/>
            <a:miter lim="800000"/>
            <a:headEnd/>
            <a:tailEnd/>
          </a:ln>
        </p:spPr>
        <p:txBody>
          <a:bodyPr>
            <a:prstTxWarp prst="textNoShape">
              <a:avLst/>
            </a:prstTxWarp>
            <a:spAutoFit/>
          </a:bodyPr>
          <a:lstStyle/>
          <a:p>
            <a:r>
              <a:rPr lang="en-US" sz="2000" dirty="0"/>
              <a:t>__global__ void </a:t>
            </a:r>
            <a:r>
              <a:rPr lang="en-US" sz="2000" dirty="0" err="1"/>
              <a:t>inc_gpu(int</a:t>
            </a:r>
            <a:r>
              <a:rPr lang="en-US" sz="2000" dirty="0"/>
              <a:t>*A, </a:t>
            </a:r>
            <a:r>
              <a:rPr lang="en-US" sz="2000" dirty="0" err="1"/>
              <a:t>int</a:t>
            </a:r>
            <a:r>
              <a:rPr lang="en-US" sz="2000" dirty="0"/>
              <a:t> </a:t>
            </a:r>
            <a:r>
              <a:rPr lang="en-US" sz="2000" dirty="0" err="1"/>
              <a:t>b</a:t>
            </a:r>
            <a:r>
              <a:rPr lang="en-US" sz="2000" dirty="0"/>
              <a:t>, </a:t>
            </a:r>
            <a:r>
              <a:rPr lang="en-US" sz="2000" dirty="0" err="1"/>
              <a:t>intN</a:t>
            </a:r>
            <a:r>
              <a:rPr lang="en-US" sz="2000" dirty="0"/>
              <a:t>) {</a:t>
            </a:r>
          </a:p>
          <a:p>
            <a:r>
              <a:rPr lang="en-US" sz="2000" dirty="0"/>
              <a:t>    </a:t>
            </a:r>
            <a:r>
              <a:rPr lang="en-US" sz="2000" dirty="0" err="1"/>
              <a:t>int</a:t>
            </a:r>
            <a:r>
              <a:rPr lang="en-US" sz="2000" dirty="0"/>
              <a:t> </a:t>
            </a:r>
            <a:r>
              <a:rPr lang="en-US" sz="2000" dirty="0" err="1">
                <a:solidFill>
                  <a:srgbClr val="0000FF"/>
                </a:solidFill>
              </a:rPr>
              <a:t>idx</a:t>
            </a:r>
            <a:r>
              <a:rPr lang="en-US" sz="2000" dirty="0"/>
              <a:t> = </a:t>
            </a:r>
            <a:r>
              <a:rPr lang="en-US" sz="2000" dirty="0" err="1"/>
              <a:t>blockIdx.x</a:t>
            </a:r>
            <a:r>
              <a:rPr lang="en-US" sz="2000" dirty="0"/>
              <a:t> * </a:t>
            </a:r>
            <a:r>
              <a:rPr lang="en-US" sz="2000" dirty="0" err="1"/>
              <a:t>blockDim.x</a:t>
            </a:r>
            <a:r>
              <a:rPr lang="en-US" sz="2000" dirty="0"/>
              <a:t> + </a:t>
            </a:r>
            <a:r>
              <a:rPr lang="en-US" sz="2000" dirty="0" err="1"/>
              <a:t>threadIdx.x</a:t>
            </a:r>
            <a:r>
              <a:rPr lang="en-US" sz="2000" dirty="0"/>
              <a:t>;</a:t>
            </a:r>
          </a:p>
          <a:p>
            <a:r>
              <a:rPr lang="en-US" sz="2000" dirty="0"/>
              <a:t>    if (</a:t>
            </a:r>
            <a:r>
              <a:rPr lang="en-US" sz="2000" dirty="0" err="1">
                <a:solidFill>
                  <a:srgbClr val="0000FF"/>
                </a:solidFill>
              </a:rPr>
              <a:t>idx</a:t>
            </a:r>
            <a:r>
              <a:rPr lang="en-US" sz="2000" dirty="0"/>
              <a:t> &lt; 64)  {</a:t>
            </a:r>
          </a:p>
          <a:p>
            <a:r>
              <a:rPr lang="en-US" sz="2000" dirty="0"/>
              <a:t>        </a:t>
            </a:r>
            <a:r>
              <a:rPr lang="en-US" sz="2000" dirty="0" err="1"/>
              <a:t>A[</a:t>
            </a:r>
            <a:r>
              <a:rPr lang="en-US" sz="2000" dirty="0" err="1">
                <a:solidFill>
                  <a:srgbClr val="0000FF"/>
                </a:solidFill>
              </a:rPr>
              <a:t>idx</a:t>
            </a:r>
            <a:r>
              <a:rPr lang="en-US" sz="2000" dirty="0"/>
              <a:t>] = </a:t>
            </a:r>
            <a:r>
              <a:rPr lang="en-US" sz="2000" dirty="0" err="1"/>
              <a:t>A[</a:t>
            </a:r>
            <a:r>
              <a:rPr lang="en-US" sz="2000" dirty="0" err="1">
                <a:solidFill>
                  <a:srgbClr val="0000FF"/>
                </a:solidFill>
              </a:rPr>
              <a:t>idx</a:t>
            </a:r>
            <a:r>
              <a:rPr lang="en-US" sz="2000" dirty="0"/>
              <a:t>] + </a:t>
            </a:r>
            <a:r>
              <a:rPr lang="en-US" sz="2000" dirty="0" err="1"/>
              <a:t>b</a:t>
            </a:r>
            <a:r>
              <a:rPr lang="en-US" sz="2000" dirty="0"/>
              <a:t>;</a:t>
            </a:r>
          </a:p>
          <a:p>
            <a:r>
              <a:rPr lang="en-US" sz="2000" dirty="0"/>
              <a:t>   }</a:t>
            </a:r>
          </a:p>
          <a:p>
            <a:endParaRPr lang="en-US" sz="1600" dirty="0"/>
          </a:p>
        </p:txBody>
      </p:sp>
      <p:sp>
        <p:nvSpPr>
          <p:cNvPr id="20490" name="Text Box 10"/>
          <p:cNvSpPr txBox="1">
            <a:spLocks noChangeArrowheads="1"/>
          </p:cNvSpPr>
          <p:nvPr/>
        </p:nvSpPr>
        <p:spPr bwMode="auto">
          <a:xfrm>
            <a:off x="6096000" y="34290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cxnSp>
        <p:nvCxnSpPr>
          <p:cNvPr id="20491" name="Straight Connector 12"/>
          <p:cNvCxnSpPr>
            <a:cxnSpLocks noChangeShapeType="1"/>
            <a:endCxn id="20488" idx="0"/>
          </p:cNvCxnSpPr>
          <p:nvPr/>
        </p:nvCxnSpPr>
        <p:spPr bwMode="auto">
          <a:xfrm flipH="1">
            <a:off x="2476500" y="2971800"/>
            <a:ext cx="38100" cy="457200"/>
          </a:xfrm>
          <a:prstGeom prst="line">
            <a:avLst/>
          </a:prstGeom>
          <a:noFill/>
          <a:ln w="9525">
            <a:solidFill>
              <a:schemeClr val="tx1"/>
            </a:solidFill>
            <a:round/>
            <a:headEnd/>
            <a:tailEnd/>
          </a:ln>
        </p:spPr>
      </p:cxnSp>
      <p:sp>
        <p:nvSpPr>
          <p:cNvPr id="20492" name="Text Box 7"/>
          <p:cNvSpPr txBox="1">
            <a:spLocks noChangeArrowheads="1"/>
          </p:cNvSpPr>
          <p:nvPr/>
        </p:nvSpPr>
        <p:spPr bwMode="auto">
          <a:xfrm>
            <a:off x="2743200" y="3429001"/>
            <a:ext cx="838200" cy="646331"/>
          </a:xfrm>
          <a:prstGeom prst="rect">
            <a:avLst/>
          </a:prstGeom>
          <a:noFill/>
          <a:ln w="9525">
            <a:noFill/>
            <a:miter lim="800000"/>
            <a:headEnd/>
            <a:tailEnd/>
          </a:ln>
        </p:spPr>
        <p:txBody>
          <a:bodyPr>
            <a:prstTxWarp prst="textNoShape">
              <a:avLst/>
            </a:prstTxWarp>
            <a:spAutoFit/>
          </a:bodyPr>
          <a:lstStyle/>
          <a:p>
            <a:r>
              <a:rPr lang="en-US"/>
              <a:t>A[1]+b                                       </a:t>
            </a:r>
          </a:p>
        </p:txBody>
      </p:sp>
      <p:sp>
        <p:nvSpPr>
          <p:cNvPr id="20493" name="Line 15"/>
          <p:cNvSpPr>
            <a:spLocks noChangeShapeType="1"/>
          </p:cNvSpPr>
          <p:nvPr/>
        </p:nvSpPr>
        <p:spPr bwMode="auto">
          <a:xfrm flipH="1" flipV="1">
            <a:off x="3048000" y="2971800"/>
            <a:ext cx="76200" cy="457200"/>
          </a:xfrm>
          <a:prstGeom prst="line">
            <a:avLst/>
          </a:prstGeom>
          <a:noFill/>
          <a:ln w="9525">
            <a:solidFill>
              <a:schemeClr val="tx1"/>
            </a:solidFill>
            <a:round/>
            <a:headEnd/>
            <a:tailEnd/>
          </a:ln>
        </p:spPr>
        <p:txBody>
          <a:bodyPr>
            <a:prstTxWarp prst="textNoShape">
              <a:avLst/>
            </a:prstTxWarp>
          </a:bodyPr>
          <a:lstStyle/>
          <a:p>
            <a:endParaRPr lang="en-US"/>
          </a:p>
        </p:txBody>
      </p:sp>
      <p:sp>
        <p:nvSpPr>
          <p:cNvPr id="20494" name="Text Box 16"/>
          <p:cNvSpPr txBox="1">
            <a:spLocks noChangeArrowheads="1"/>
          </p:cNvSpPr>
          <p:nvPr/>
        </p:nvSpPr>
        <p:spPr bwMode="auto">
          <a:xfrm>
            <a:off x="22860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t0</a:t>
            </a:r>
          </a:p>
        </p:txBody>
      </p:sp>
      <p:sp>
        <p:nvSpPr>
          <p:cNvPr id="20495" name="Text Box 17"/>
          <p:cNvSpPr txBox="1">
            <a:spLocks noChangeArrowheads="1"/>
          </p:cNvSpPr>
          <p:nvPr/>
        </p:nvSpPr>
        <p:spPr bwMode="auto">
          <a:xfrm>
            <a:off x="2971800" y="3962401"/>
            <a:ext cx="381000" cy="646331"/>
          </a:xfrm>
          <a:prstGeom prst="rect">
            <a:avLst/>
          </a:prstGeom>
          <a:noFill/>
          <a:ln w="9525">
            <a:noFill/>
            <a:miter lim="800000"/>
            <a:headEnd/>
            <a:tailEnd/>
          </a:ln>
        </p:spPr>
        <p:txBody>
          <a:bodyPr>
            <a:prstTxWarp prst="textNoShape">
              <a:avLst/>
            </a:prstTxWarp>
            <a:spAutoFit/>
          </a:bodyPr>
          <a:lstStyle/>
          <a:p>
            <a:pPr>
              <a:spcBef>
                <a:spcPct val="50000"/>
              </a:spcBef>
            </a:pPr>
            <a:r>
              <a:rPr lang="en-US"/>
              <a:t>t1</a:t>
            </a:r>
          </a:p>
        </p:txBody>
      </p:sp>
    </p:spTree>
    <p:extLst>
      <p:ext uri="{BB962C8B-B14F-4D97-AF65-F5344CB8AC3E}">
        <p14:creationId xmlns:p14="http://schemas.microsoft.com/office/powerpoint/2010/main" val="3209193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title"/>
          </p:nvPr>
        </p:nvSpPr>
        <p:spPr/>
        <p:txBody>
          <a:bodyPr>
            <a:normAutofit/>
          </a:bodyPr>
          <a:lstStyle/>
          <a:p>
            <a:r>
              <a:rPr lang="en-US" sz="3600" dirty="0">
                <a:solidFill>
                  <a:srgbClr val="FF0000"/>
                </a:solidFill>
              </a:rPr>
              <a:t>Data Races in GPU Programs</a:t>
            </a:r>
          </a:p>
        </p:txBody>
      </p:sp>
      <p:sp>
        <p:nvSpPr>
          <p:cNvPr id="6148" name="Slide Number Placeholder 1"/>
          <p:cNvSpPr>
            <a:spLocks noGrp="1"/>
          </p:cNvSpPr>
          <p:nvPr>
            <p:ph type="sldNum" sz="quarter" idx="10"/>
          </p:nvPr>
        </p:nvSpPr>
        <p:spPr>
          <a:noFill/>
          <a:ln>
            <a:miter lim="800000"/>
            <a:headEnd/>
            <a:tailEnd/>
          </a:ln>
        </p:spPr>
        <p:txBody>
          <a:bodyPr/>
          <a:lstStyle/>
          <a:p>
            <a:fld id="{EDB3FBD1-623D-6648-B256-4DCEE81FB49E}" type="slidenum">
              <a:rPr lang="en-US"/>
              <a:pPr/>
              <a:t>66</a:t>
            </a:fld>
            <a:endParaRPr lang="en-US"/>
          </a:p>
        </p:txBody>
      </p:sp>
      <p:grpSp>
        <p:nvGrpSpPr>
          <p:cNvPr id="2" name="Group 29"/>
          <p:cNvGrpSpPr>
            <a:grpSpLocks/>
          </p:cNvGrpSpPr>
          <p:nvPr/>
        </p:nvGrpSpPr>
        <p:grpSpPr bwMode="auto">
          <a:xfrm>
            <a:off x="3568700" y="4572000"/>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6200" name="Curved Connector 1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201" name="Curved Connector 1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6198" name="Curved Connector 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9" name="Curved Connector 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6194" name="Curved Connector 2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5" name="Curved Connector 2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6192" name="Curved Connector 2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93" name="Curved Connector 2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60"/>
          <p:cNvGrpSpPr>
            <a:grpSpLocks/>
          </p:cNvGrpSpPr>
          <p:nvPr/>
        </p:nvGrpSpPr>
        <p:grpSpPr bwMode="auto">
          <a:xfrm>
            <a:off x="8140700" y="4572000"/>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6186" name="Curved Connector 7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7" name="Curved Connector 7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6184" name="Curved Connector 7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5" name="Curved Connector 7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6180" name="Curved Connector 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81" name="Curved Connector 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6178" name="Curved Connector 6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9" name="Curved Connector 6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1" name="Oval 75"/>
          <p:cNvSpPr>
            <a:spLocks noChangeArrowheads="1"/>
          </p:cNvSpPr>
          <p:nvPr/>
        </p:nvSpPr>
        <p:spPr bwMode="auto">
          <a:xfrm>
            <a:off x="37211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2" name="Oval 76"/>
          <p:cNvSpPr>
            <a:spLocks noChangeArrowheads="1"/>
          </p:cNvSpPr>
          <p:nvPr/>
        </p:nvSpPr>
        <p:spPr bwMode="auto">
          <a:xfrm>
            <a:off x="8750300" y="51054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6153" name="Oval 77"/>
          <p:cNvSpPr>
            <a:spLocks noChangeArrowheads="1"/>
          </p:cNvSpPr>
          <p:nvPr/>
        </p:nvSpPr>
        <p:spPr bwMode="auto">
          <a:xfrm>
            <a:off x="41783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4" name="TextBox 78"/>
          <p:cNvSpPr txBox="1">
            <a:spLocks noChangeArrowheads="1"/>
          </p:cNvSpPr>
          <p:nvPr/>
        </p:nvSpPr>
        <p:spPr bwMode="auto">
          <a:xfrm>
            <a:off x="2590800"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5" name="TextBox 79"/>
          <p:cNvSpPr txBox="1">
            <a:spLocks noChangeArrowheads="1"/>
          </p:cNvSpPr>
          <p:nvPr/>
        </p:nvSpPr>
        <p:spPr bwMode="auto">
          <a:xfrm>
            <a:off x="4330700" y="5029200"/>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grpSp>
        <p:nvGrpSpPr>
          <p:cNvPr id="16" name="Group 81"/>
          <p:cNvGrpSpPr>
            <a:grpSpLocks/>
          </p:cNvGrpSpPr>
          <p:nvPr/>
        </p:nvGrpSpPr>
        <p:grpSpPr bwMode="auto">
          <a:xfrm>
            <a:off x="6934200" y="4572000"/>
            <a:ext cx="685800" cy="1143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6172" name="Curved Connector 9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3" name="Curved Connector 9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6170" name="Curved Connector 9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71" name="Curved Connector 9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6166" name="Curved Connector 8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7" name="Curved Connector 8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6164" name="Curved Connector 8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165" name="Curved Connector 8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6157" name="Oval 96"/>
          <p:cNvSpPr>
            <a:spLocks noChangeArrowheads="1"/>
          </p:cNvSpPr>
          <p:nvPr/>
        </p:nvSpPr>
        <p:spPr bwMode="auto">
          <a:xfrm>
            <a:off x="7086600" y="5105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6158" name="TextBox 98"/>
          <p:cNvSpPr txBox="1">
            <a:spLocks noChangeArrowheads="1"/>
          </p:cNvSpPr>
          <p:nvPr/>
        </p:nvSpPr>
        <p:spPr bwMode="auto">
          <a:xfrm>
            <a:off x="5957888" y="5040313"/>
            <a:ext cx="1035476" cy="369332"/>
          </a:xfrm>
          <a:prstGeom prst="rect">
            <a:avLst/>
          </a:prstGeom>
          <a:noFill/>
          <a:ln w="9525">
            <a:noFill/>
            <a:miter lim="800000"/>
            <a:headEnd/>
            <a:tailEnd/>
          </a:ln>
        </p:spPr>
        <p:txBody>
          <a:bodyPr wrap="none">
            <a:prstTxWarp prst="textNoShape">
              <a:avLst/>
            </a:prstTxWarp>
            <a:spAutoFit/>
          </a:bodyPr>
          <a:lstStyle/>
          <a:p>
            <a:r>
              <a:rPr lang="en-US"/>
              <a:t>Write(a)</a:t>
            </a:r>
          </a:p>
        </p:txBody>
      </p:sp>
      <p:sp>
        <p:nvSpPr>
          <p:cNvPr id="6159" name="TextBox 99"/>
          <p:cNvSpPr txBox="1">
            <a:spLocks noChangeArrowheads="1"/>
          </p:cNvSpPr>
          <p:nvPr/>
        </p:nvSpPr>
        <p:spPr bwMode="auto">
          <a:xfrm>
            <a:off x="8915401" y="5029200"/>
            <a:ext cx="978409" cy="369332"/>
          </a:xfrm>
          <a:prstGeom prst="rect">
            <a:avLst/>
          </a:prstGeom>
          <a:noFill/>
          <a:ln w="9525">
            <a:noFill/>
            <a:miter lim="800000"/>
            <a:headEnd/>
            <a:tailEnd/>
          </a:ln>
        </p:spPr>
        <p:txBody>
          <a:bodyPr wrap="none">
            <a:prstTxWarp prst="textNoShape">
              <a:avLst/>
            </a:prstTxWarp>
            <a:spAutoFit/>
          </a:bodyPr>
          <a:lstStyle/>
          <a:p>
            <a:r>
              <a:rPr lang="en-US"/>
              <a:t>Read(a)</a:t>
            </a:r>
          </a:p>
        </p:txBody>
      </p:sp>
      <p:sp>
        <p:nvSpPr>
          <p:cNvPr id="57" name="TextBox 56"/>
          <p:cNvSpPr txBox="1"/>
          <p:nvPr/>
        </p:nvSpPr>
        <p:spPr>
          <a:xfrm>
            <a:off x="3124200" y="1371600"/>
            <a:ext cx="6324360" cy="2308324"/>
          </a:xfrm>
          <a:prstGeom prst="rect">
            <a:avLst/>
          </a:prstGeom>
          <a:noFill/>
        </p:spPr>
        <p:txBody>
          <a:bodyPr wrap="none" rtlCol="0">
            <a:spAutoFit/>
          </a:bodyPr>
          <a:lstStyle/>
          <a:p>
            <a:r>
              <a:rPr lang="en-US" dirty="0"/>
              <a:t>The usual definition of a race:</a:t>
            </a:r>
          </a:p>
          <a:p>
            <a:endParaRPr lang="en-US" dirty="0"/>
          </a:p>
          <a:p>
            <a:r>
              <a:rPr lang="en-US" dirty="0"/>
              <a:t>“Two accesses, one of which is a write, that occur without </a:t>
            </a:r>
          </a:p>
          <a:p>
            <a:r>
              <a:rPr lang="en-US" dirty="0"/>
              <a:t>a happens-before edge between them.”</a:t>
            </a:r>
          </a:p>
          <a:p>
            <a:endParaRPr lang="en-US" dirty="0"/>
          </a:p>
          <a:p>
            <a:r>
              <a:rPr lang="en-US" dirty="0"/>
              <a:t>In </a:t>
            </a:r>
            <a:r>
              <a:rPr lang="en-US" dirty="0" err="1"/>
              <a:t>GPUs</a:t>
            </a:r>
            <a:r>
              <a:rPr lang="en-US" dirty="0"/>
              <a:t>, the happens-before is provided by </a:t>
            </a:r>
          </a:p>
          <a:p>
            <a:pPr>
              <a:buFontTx/>
              <a:buChar char="•"/>
            </a:pPr>
            <a:r>
              <a:rPr lang="en-US" dirty="0"/>
              <a:t> Barriers (  _</a:t>
            </a:r>
            <a:r>
              <a:rPr lang="en-US" dirty="0" err="1"/>
              <a:t>syncthreads</a:t>
            </a:r>
            <a:r>
              <a:rPr lang="en-US" dirty="0"/>
              <a:t>()   )</a:t>
            </a:r>
          </a:p>
          <a:p>
            <a:pPr>
              <a:buFontTx/>
              <a:buChar char="•"/>
            </a:pPr>
            <a:r>
              <a:rPr lang="en-US" dirty="0"/>
              <a:t> Atomics</a:t>
            </a:r>
          </a:p>
        </p:txBody>
      </p:sp>
    </p:spTree>
    <p:extLst>
      <p:ext uri="{BB962C8B-B14F-4D97-AF65-F5344CB8AC3E}">
        <p14:creationId xmlns:p14="http://schemas.microsoft.com/office/powerpoint/2010/main" val="328061280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BEAA75D3-0F97-6E46-8558-04DA22275815}" type="slidenum">
              <a:rPr lang="en-US" sz="1200">
                <a:solidFill>
                  <a:srgbClr val="898989"/>
                </a:solidFill>
              </a:rPr>
              <a:pPr algn="r"/>
              <a:t>67</a:t>
            </a:fld>
            <a:endParaRPr lang="en-US" sz="1200">
              <a:solidFill>
                <a:srgbClr val="898989"/>
              </a:solidFill>
            </a:endParaRPr>
          </a:p>
        </p:txBody>
      </p:sp>
      <p:sp>
        <p:nvSpPr>
          <p:cNvPr id="21507" name="Rectangle 2"/>
          <p:cNvSpPr>
            <a:spLocks noGrp="1" noChangeArrowheads="1"/>
          </p:cNvSpPr>
          <p:nvPr>
            <p:ph type="title" idx="4294967295"/>
          </p:nvPr>
        </p:nvSpPr>
        <p:spPr/>
        <p:txBody>
          <a:bodyPr/>
          <a:lstStyle/>
          <a:p>
            <a:r>
              <a:rPr lang="en-US" sz="3600" dirty="0">
                <a:solidFill>
                  <a:srgbClr val="CC0000"/>
                </a:solidFill>
              </a:rPr>
              <a:t>Illustration of Race</a:t>
            </a:r>
          </a:p>
        </p:txBody>
      </p:sp>
      <p:pic>
        <p:nvPicPr>
          <p:cNvPr id="21508" name="Picture 3"/>
          <p:cNvPicPr>
            <a:picLocks noGrp="1" noChangeAspect="1" noChangeArrowheads="1"/>
          </p:cNvPicPr>
          <p:nvPr>
            <p:ph idx="4294967295"/>
          </p:nvPr>
        </p:nvPicPr>
        <p:blipFill>
          <a:blip r:embed="rId3"/>
          <a:srcRect/>
          <a:stretch>
            <a:fillRect/>
          </a:stretch>
        </p:blipFill>
        <p:spPr>
          <a:xfrm>
            <a:off x="2133600" y="2547939"/>
            <a:ext cx="8229600" cy="477837"/>
          </a:xfrm>
          <a:noFill/>
        </p:spPr>
      </p:pic>
      <p:sp>
        <p:nvSpPr>
          <p:cNvPr id="21509" name="Text Box 4"/>
          <p:cNvSpPr txBox="1">
            <a:spLocks noChangeArrowheads="1"/>
          </p:cNvSpPr>
          <p:nvPr/>
        </p:nvSpPr>
        <p:spPr bwMode="auto">
          <a:xfrm>
            <a:off x="2487613" y="1371601"/>
            <a:ext cx="5935920" cy="461665"/>
          </a:xfrm>
          <a:prstGeom prst="rect">
            <a:avLst/>
          </a:prstGeom>
          <a:noFill/>
          <a:ln w="9525">
            <a:noFill/>
            <a:miter lim="800000"/>
            <a:headEnd/>
            <a:tailEnd/>
          </a:ln>
        </p:spPr>
        <p:txBody>
          <a:bodyPr wrap="none">
            <a:prstTxWarp prst="textNoShape">
              <a:avLst/>
            </a:prstTxWarp>
            <a:spAutoFit/>
          </a:bodyPr>
          <a:lstStyle/>
          <a:p>
            <a:r>
              <a:rPr lang="en-US" sz="2400"/>
              <a:t>Increment N-element vector A by scalar b</a:t>
            </a:r>
          </a:p>
        </p:txBody>
      </p:sp>
      <p:sp>
        <p:nvSpPr>
          <p:cNvPr id="21510" name="Text Box 5"/>
          <p:cNvSpPr txBox="1">
            <a:spLocks noChangeArrowheads="1"/>
          </p:cNvSpPr>
          <p:nvPr/>
        </p:nvSpPr>
        <p:spPr bwMode="auto">
          <a:xfrm>
            <a:off x="1676400" y="1905000"/>
            <a:ext cx="11020966" cy="369332"/>
          </a:xfrm>
          <a:prstGeom prst="rect">
            <a:avLst/>
          </a:prstGeom>
          <a:noFill/>
          <a:ln w="9525">
            <a:noFill/>
            <a:miter lim="800000"/>
            <a:headEnd/>
            <a:tailEnd/>
          </a:ln>
        </p:spPr>
        <p:txBody>
          <a:bodyPr wrap="none">
            <a:prstTxWarp prst="textNoShape">
              <a:avLst/>
            </a:prstTxWarp>
            <a:spAutoFit/>
          </a:bodyPr>
          <a:lstStyle/>
          <a:p>
            <a:r>
              <a:rPr lang="en-US"/>
              <a:t>tid        0        1                                                                                                                                  63</a:t>
            </a:r>
          </a:p>
        </p:txBody>
      </p:sp>
      <p:sp>
        <p:nvSpPr>
          <p:cNvPr id="21511" name="Text Box 6"/>
          <p:cNvSpPr txBox="1">
            <a:spLocks noChangeArrowheads="1"/>
          </p:cNvSpPr>
          <p:nvPr/>
        </p:nvSpPr>
        <p:spPr bwMode="auto">
          <a:xfrm>
            <a:off x="1701800" y="2547938"/>
            <a:ext cx="355600" cy="366712"/>
          </a:xfrm>
          <a:prstGeom prst="rect">
            <a:avLst/>
          </a:prstGeom>
          <a:noFill/>
          <a:ln w="9525">
            <a:noFill/>
            <a:miter lim="800000"/>
            <a:headEnd/>
            <a:tailEnd/>
          </a:ln>
        </p:spPr>
        <p:txBody>
          <a:bodyPr>
            <a:prstTxWarp prst="textNoShape">
              <a:avLst/>
            </a:prstTxWarp>
            <a:spAutoFit/>
          </a:bodyPr>
          <a:lstStyle/>
          <a:p>
            <a:r>
              <a:rPr lang="en-US"/>
              <a:t>A</a:t>
            </a:r>
          </a:p>
        </p:txBody>
      </p:sp>
      <p:sp>
        <p:nvSpPr>
          <p:cNvPr id="21512" name="Text Box 8"/>
          <p:cNvSpPr txBox="1">
            <a:spLocks noChangeArrowheads="1"/>
          </p:cNvSpPr>
          <p:nvPr/>
        </p:nvSpPr>
        <p:spPr bwMode="auto">
          <a:xfrm>
            <a:off x="9372600" y="4267201"/>
            <a:ext cx="1016000" cy="492125"/>
          </a:xfrm>
          <a:prstGeom prst="rect">
            <a:avLst/>
          </a:prstGeom>
          <a:noFill/>
          <a:ln w="9525">
            <a:noFill/>
            <a:miter lim="800000"/>
            <a:headEnd/>
            <a:tailEnd/>
          </a:ln>
        </p:spPr>
        <p:txBody>
          <a:bodyPr lIns="0" tIns="0" rIns="0" bIns="0">
            <a:prstTxWarp prst="textNoShape">
              <a:avLst/>
            </a:prstTxWarp>
            <a:spAutoFit/>
          </a:bodyPr>
          <a:lstStyle/>
          <a:p>
            <a:r>
              <a:rPr lang="en-US" sz="1600" dirty="0"/>
              <a:t>     t63:</a:t>
            </a:r>
          </a:p>
          <a:p>
            <a:r>
              <a:rPr lang="en-US" sz="1600" dirty="0">
                <a:solidFill>
                  <a:srgbClr val="0000FF"/>
                </a:solidFill>
              </a:rPr>
              <a:t>write A[63]</a:t>
            </a:r>
          </a:p>
        </p:txBody>
      </p:sp>
      <p:sp>
        <p:nvSpPr>
          <p:cNvPr id="21513" name="Text Box 10"/>
          <p:cNvSpPr txBox="1">
            <a:spLocks noChangeArrowheads="1"/>
          </p:cNvSpPr>
          <p:nvPr/>
        </p:nvSpPr>
        <p:spPr bwMode="auto">
          <a:xfrm>
            <a:off x="6096000" y="3124200"/>
            <a:ext cx="457200" cy="274638"/>
          </a:xfrm>
          <a:prstGeom prst="rect">
            <a:avLst/>
          </a:prstGeom>
          <a:noFill/>
          <a:ln w="9525">
            <a:noFill/>
            <a:miter lim="800000"/>
            <a:headEnd/>
            <a:tailEnd/>
          </a:ln>
        </p:spPr>
        <p:txBody>
          <a:bodyPr lIns="0" tIns="0" rIns="0" bIns="0">
            <a:prstTxWarp prst="textNoShape">
              <a:avLst/>
            </a:prstTxWarp>
            <a:spAutoFit/>
          </a:bodyPr>
          <a:lstStyle/>
          <a:p>
            <a:r>
              <a:rPr lang="en-US"/>
              <a:t>  ...</a:t>
            </a:r>
          </a:p>
        </p:txBody>
      </p:sp>
      <p:sp>
        <p:nvSpPr>
          <p:cNvPr id="21514" name="Text Box 9"/>
          <p:cNvSpPr txBox="1">
            <a:spLocks noChangeArrowheads="1"/>
          </p:cNvSpPr>
          <p:nvPr/>
        </p:nvSpPr>
        <p:spPr bwMode="auto">
          <a:xfrm>
            <a:off x="3657600" y="3733800"/>
            <a:ext cx="5099050" cy="2339102"/>
          </a:xfrm>
          <a:prstGeom prst="rect">
            <a:avLst/>
          </a:prstGeom>
          <a:noFill/>
          <a:ln w="9525">
            <a:noFill/>
            <a:miter lim="800000"/>
            <a:headEnd/>
            <a:tailEnd/>
          </a:ln>
        </p:spPr>
        <p:txBody>
          <a:bodyPr wrap="square">
            <a:prstTxWarp prst="textNoShape">
              <a:avLst/>
            </a:prstTxWarp>
            <a:spAutoFit/>
          </a:bodyPr>
          <a:lstStyle/>
          <a:p>
            <a:r>
              <a:rPr lang="en-US" dirty="0"/>
              <a:t>__global__ void </a:t>
            </a:r>
            <a:r>
              <a:rPr lang="en-US" dirty="0" err="1"/>
              <a:t>inc_gpu(int</a:t>
            </a:r>
            <a:r>
              <a:rPr lang="en-US" dirty="0"/>
              <a:t>*A, </a:t>
            </a:r>
            <a:r>
              <a:rPr lang="en-US" dirty="0" err="1"/>
              <a:t>int</a:t>
            </a:r>
            <a:r>
              <a:rPr lang="en-US" dirty="0"/>
              <a:t> </a:t>
            </a:r>
            <a:r>
              <a:rPr lang="en-US" dirty="0" err="1"/>
              <a:t>b</a:t>
            </a:r>
            <a:r>
              <a:rPr lang="en-US" dirty="0"/>
              <a:t>, </a:t>
            </a:r>
            <a:r>
              <a:rPr lang="en-US" dirty="0" err="1"/>
              <a:t>int</a:t>
            </a:r>
            <a:r>
              <a:rPr lang="en-US" dirty="0"/>
              <a:t> N) {</a:t>
            </a:r>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dirty="0"/>
              <a:t>;</a:t>
            </a:r>
          </a:p>
          <a:p>
            <a:endParaRPr lang="en-US" sz="1600" dirty="0"/>
          </a:p>
          <a:p>
            <a:r>
              <a:rPr lang="en-US" sz="2000" dirty="0"/>
              <a:t>    if (</a:t>
            </a:r>
            <a:r>
              <a:rPr lang="en-US" sz="2000" dirty="0" err="1"/>
              <a:t>idx</a:t>
            </a:r>
            <a:r>
              <a:rPr lang="en-US" sz="2000" dirty="0"/>
              <a:t> &lt; 64)  {</a:t>
            </a:r>
          </a:p>
          <a:p>
            <a:r>
              <a:rPr lang="en-US" sz="2000" dirty="0">
                <a:solidFill>
                  <a:srgbClr val="0000FF"/>
                </a:solidFill>
              </a:rPr>
              <a:t>        </a:t>
            </a:r>
            <a:r>
              <a:rPr lang="en-US" sz="2000" dirty="0" err="1">
                <a:solidFill>
                  <a:srgbClr val="0000FF"/>
                </a:solidFill>
              </a:rPr>
              <a:t>A[idx</a:t>
            </a:r>
            <a:r>
              <a:rPr lang="en-US" sz="2000" dirty="0">
                <a:solidFill>
                  <a:srgbClr val="0000FF"/>
                </a:solidFill>
              </a:rPr>
              <a:t>] </a:t>
            </a:r>
            <a:r>
              <a:rPr lang="en-US" sz="2000" dirty="0"/>
              <a:t>= </a:t>
            </a:r>
            <a:r>
              <a:rPr lang="en-US" sz="2000" dirty="0" err="1"/>
              <a:t>A[(idx</a:t>
            </a:r>
            <a:r>
              <a:rPr lang="en-US" sz="2000" dirty="0"/>
              <a:t> </a:t>
            </a:r>
            <a:r>
              <a:rPr lang="en-US" sz="2000" dirty="0">
                <a:solidFill>
                  <a:srgbClr val="CC0000"/>
                </a:solidFill>
              </a:rPr>
              <a:t>– 1 + 64) % 64</a:t>
            </a:r>
            <a:r>
              <a:rPr lang="en-US" sz="2000" dirty="0"/>
              <a:t>] + </a:t>
            </a:r>
            <a:r>
              <a:rPr lang="en-US" sz="2000" dirty="0" err="1"/>
              <a:t>b</a:t>
            </a:r>
            <a:r>
              <a:rPr lang="en-US" sz="2000" dirty="0"/>
              <a:t>;</a:t>
            </a:r>
          </a:p>
          <a:p>
            <a:r>
              <a:rPr lang="en-US" dirty="0"/>
              <a:t>   }</a:t>
            </a:r>
          </a:p>
          <a:p>
            <a:endParaRPr lang="en-US" dirty="0"/>
          </a:p>
        </p:txBody>
      </p:sp>
      <p:sp>
        <p:nvSpPr>
          <p:cNvPr id="21515" name="TextBox 14"/>
          <p:cNvSpPr txBox="1">
            <a:spLocks noChangeArrowheads="1"/>
          </p:cNvSpPr>
          <p:nvPr/>
        </p:nvSpPr>
        <p:spPr bwMode="auto">
          <a:xfrm>
            <a:off x="5861051" y="5567362"/>
            <a:ext cx="801823" cy="369332"/>
          </a:xfrm>
          <a:prstGeom prst="rect">
            <a:avLst/>
          </a:prstGeom>
          <a:noFill/>
          <a:ln w="9525">
            <a:noFill/>
            <a:miter lim="800000"/>
            <a:headEnd/>
            <a:tailEnd/>
          </a:ln>
        </p:spPr>
        <p:txBody>
          <a:bodyPr wrap="none">
            <a:prstTxWarp prst="textNoShape">
              <a:avLst/>
            </a:prstTxWarp>
            <a:spAutoFit/>
          </a:bodyPr>
          <a:lstStyle/>
          <a:p>
            <a:r>
              <a:rPr lang="en-US" dirty="0"/>
              <a:t>RACE!</a:t>
            </a:r>
          </a:p>
        </p:txBody>
      </p:sp>
      <p:sp>
        <p:nvSpPr>
          <p:cNvPr id="21516" name="Text Box 7"/>
          <p:cNvSpPr txBox="1">
            <a:spLocks noChangeArrowheads="1"/>
          </p:cNvSpPr>
          <p:nvPr/>
        </p:nvSpPr>
        <p:spPr bwMode="auto">
          <a:xfrm>
            <a:off x="8534400" y="3429000"/>
            <a:ext cx="1143000" cy="584200"/>
          </a:xfrm>
          <a:prstGeom prst="rect">
            <a:avLst/>
          </a:prstGeom>
          <a:noFill/>
          <a:ln w="9525">
            <a:noFill/>
            <a:miter lim="800000"/>
            <a:headEnd/>
            <a:tailEnd/>
          </a:ln>
        </p:spPr>
        <p:txBody>
          <a:bodyPr>
            <a:prstTxWarp prst="textNoShape">
              <a:avLst/>
            </a:prstTxWarp>
            <a:spAutoFit/>
          </a:bodyPr>
          <a:lstStyle/>
          <a:p>
            <a:r>
              <a:rPr lang="en-US" sz="1600" dirty="0"/>
              <a:t>   t0: </a:t>
            </a:r>
          </a:p>
          <a:p>
            <a:r>
              <a:rPr lang="en-US" sz="1600" dirty="0">
                <a:solidFill>
                  <a:srgbClr val="FF0000"/>
                </a:solidFill>
              </a:rPr>
              <a:t>read A[63]                                       </a:t>
            </a:r>
          </a:p>
        </p:txBody>
      </p:sp>
      <p:sp>
        <p:nvSpPr>
          <p:cNvPr id="13" name="Freeform 12"/>
          <p:cNvSpPr/>
          <p:nvPr/>
        </p:nvSpPr>
        <p:spPr>
          <a:xfrm>
            <a:off x="9372601" y="3162300"/>
            <a:ext cx="675217" cy="495300"/>
          </a:xfrm>
          <a:custGeom>
            <a:avLst/>
            <a:gdLst>
              <a:gd name="connsiteX0" fmla="*/ 0 w 268817"/>
              <a:gd name="connsiteY0" fmla="*/ 482600 h 482600"/>
              <a:gd name="connsiteX1" fmla="*/ 228600 w 268817"/>
              <a:gd name="connsiteY1" fmla="*/ 342900 h 482600"/>
              <a:gd name="connsiteX2" fmla="*/ 241300 w 268817"/>
              <a:gd name="connsiteY2" fmla="*/ 0 h 482600"/>
            </a:gdLst>
            <a:ahLst/>
            <a:cxnLst>
              <a:cxn ang="0">
                <a:pos x="connsiteX0" y="connsiteY0"/>
              </a:cxn>
              <a:cxn ang="0">
                <a:pos x="connsiteX1" y="connsiteY1"/>
              </a:cxn>
              <a:cxn ang="0">
                <a:pos x="connsiteX2" y="connsiteY2"/>
              </a:cxn>
            </a:cxnLst>
            <a:rect l="l" t="t" r="r" b="b"/>
            <a:pathLst>
              <a:path w="268817" h="482600">
                <a:moveTo>
                  <a:pt x="0" y="482600"/>
                </a:moveTo>
                <a:cubicBezTo>
                  <a:pt x="94191" y="452966"/>
                  <a:pt x="188383" y="423333"/>
                  <a:pt x="228600" y="342900"/>
                </a:cubicBezTo>
                <a:cubicBezTo>
                  <a:pt x="268817" y="262467"/>
                  <a:pt x="241300" y="0"/>
                  <a:pt x="2413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10172701" y="3175000"/>
            <a:ext cx="148167" cy="1181100"/>
          </a:xfrm>
          <a:custGeom>
            <a:avLst/>
            <a:gdLst>
              <a:gd name="connsiteX0" fmla="*/ 0 w 148167"/>
              <a:gd name="connsiteY0" fmla="*/ 1181100 h 1181100"/>
              <a:gd name="connsiteX1" fmla="*/ 139700 w 148167"/>
              <a:gd name="connsiteY1" fmla="*/ 482600 h 1181100"/>
              <a:gd name="connsiteX2" fmla="*/ 50800 w 148167"/>
              <a:gd name="connsiteY2" fmla="*/ 0 h 1181100"/>
            </a:gdLst>
            <a:ahLst/>
            <a:cxnLst>
              <a:cxn ang="0">
                <a:pos x="connsiteX0" y="connsiteY0"/>
              </a:cxn>
              <a:cxn ang="0">
                <a:pos x="connsiteX1" y="connsiteY1"/>
              </a:cxn>
              <a:cxn ang="0">
                <a:pos x="connsiteX2" y="connsiteY2"/>
              </a:cxn>
            </a:cxnLst>
            <a:rect l="l" t="t" r="r" b="b"/>
            <a:pathLst>
              <a:path w="148167" h="1181100">
                <a:moveTo>
                  <a:pt x="0" y="1181100"/>
                </a:moveTo>
                <a:cubicBezTo>
                  <a:pt x="65616" y="930275"/>
                  <a:pt x="131233" y="679450"/>
                  <a:pt x="139700" y="482600"/>
                </a:cubicBezTo>
                <a:cubicBezTo>
                  <a:pt x="148167" y="285750"/>
                  <a:pt x="50800" y="0"/>
                  <a:pt x="50800" y="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4502151" y="52117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342468" y="5186362"/>
            <a:ext cx="137583" cy="622300"/>
          </a:xfrm>
          <a:custGeom>
            <a:avLst/>
            <a:gdLst>
              <a:gd name="connsiteX0" fmla="*/ 63500 w 137583"/>
              <a:gd name="connsiteY0" fmla="*/ 0 h 622300"/>
              <a:gd name="connsiteX1" fmla="*/ 127000 w 137583"/>
              <a:gd name="connsiteY1" fmla="*/ 165100 h 622300"/>
              <a:gd name="connsiteX2" fmla="*/ 0 w 137583"/>
              <a:gd name="connsiteY2" fmla="*/ 304800 h 622300"/>
              <a:gd name="connsiteX3" fmla="*/ 127000 w 137583"/>
              <a:gd name="connsiteY3" fmla="*/ 342900 h 622300"/>
              <a:gd name="connsiteX4" fmla="*/ 25400 w 137583"/>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83" h="622300">
                <a:moveTo>
                  <a:pt x="63500" y="0"/>
                </a:moveTo>
                <a:cubicBezTo>
                  <a:pt x="100541" y="57150"/>
                  <a:pt x="137583" y="114300"/>
                  <a:pt x="127000" y="165100"/>
                </a:cubicBezTo>
                <a:cubicBezTo>
                  <a:pt x="116417" y="215900"/>
                  <a:pt x="0" y="275167"/>
                  <a:pt x="0" y="304800"/>
                </a:cubicBezTo>
                <a:cubicBezTo>
                  <a:pt x="0" y="334433"/>
                  <a:pt x="122767" y="289983"/>
                  <a:pt x="127000" y="342900"/>
                </a:cubicBezTo>
                <a:cubicBezTo>
                  <a:pt x="131233" y="395817"/>
                  <a:pt x="25400" y="622300"/>
                  <a:pt x="25400" y="622300"/>
                </a:cubicBez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260850" y="5872162"/>
            <a:ext cx="519694" cy="369332"/>
          </a:xfrm>
          <a:prstGeom prst="rect">
            <a:avLst/>
          </a:prstGeom>
          <a:noFill/>
        </p:spPr>
        <p:txBody>
          <a:bodyPr wrap="none" rtlCol="0">
            <a:spAutoFit/>
          </a:bodyPr>
          <a:lstStyle/>
          <a:p>
            <a:r>
              <a:rPr lang="en-US" dirty="0">
                <a:solidFill>
                  <a:srgbClr val="0000FF"/>
                </a:solidFill>
              </a:rPr>
              <a:t>t63</a:t>
            </a:r>
          </a:p>
        </p:txBody>
      </p:sp>
      <p:sp>
        <p:nvSpPr>
          <p:cNvPr id="18" name="TextBox 17"/>
          <p:cNvSpPr txBox="1"/>
          <p:nvPr/>
        </p:nvSpPr>
        <p:spPr>
          <a:xfrm>
            <a:off x="5177270" y="5872162"/>
            <a:ext cx="397866" cy="369332"/>
          </a:xfrm>
          <a:prstGeom prst="rect">
            <a:avLst/>
          </a:prstGeom>
          <a:noFill/>
        </p:spPr>
        <p:txBody>
          <a:bodyPr wrap="none" rtlCol="0">
            <a:spAutoFit/>
          </a:bodyPr>
          <a:lstStyle/>
          <a:p>
            <a:r>
              <a:rPr lang="en-US" dirty="0">
                <a:solidFill>
                  <a:srgbClr val="CC3300"/>
                </a:solidFill>
              </a:rPr>
              <a:t>t0</a:t>
            </a:r>
          </a:p>
        </p:txBody>
      </p:sp>
    </p:spTree>
    <p:extLst>
      <p:ext uri="{BB962C8B-B14F-4D97-AF65-F5344CB8AC3E}">
        <p14:creationId xmlns:p14="http://schemas.microsoft.com/office/powerpoint/2010/main" val="1148152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p:txBody>
          <a:bodyPr/>
          <a:lstStyle/>
          <a:p>
            <a:r>
              <a:rPr lang="en-US" sz="2800" dirty="0">
                <a:solidFill>
                  <a:srgbClr val="FF0000"/>
                </a:solidFill>
              </a:rPr>
              <a:t>Porting Race:  A Race-type Identified by us</a:t>
            </a:r>
          </a:p>
        </p:txBody>
      </p:sp>
      <p:sp>
        <p:nvSpPr>
          <p:cNvPr id="11267" name="Content Placeholder 5"/>
          <p:cNvSpPr>
            <a:spLocks noGrp="1"/>
          </p:cNvSpPr>
          <p:nvPr>
            <p:ph idx="1"/>
          </p:nvPr>
        </p:nvSpPr>
        <p:spPr/>
        <p:txBody>
          <a:bodyPr/>
          <a:lstStyle/>
          <a:p>
            <a:pPr lvl="1"/>
            <a:r>
              <a:rPr lang="en-US" dirty="0">
                <a:solidFill>
                  <a:srgbClr val="0000FF"/>
                </a:solidFill>
              </a:rPr>
              <a:t>Some hardware platforms may evaluate “then” before “else” – others may reverse this order</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68</a:t>
            </a:fld>
            <a:endParaRPr lang="en-US"/>
          </a:p>
        </p:txBody>
      </p:sp>
      <p:grpSp>
        <p:nvGrpSpPr>
          <p:cNvPr id="2" name="Group 56"/>
          <p:cNvGrpSpPr>
            <a:grpSpLocks/>
          </p:cNvGrpSpPr>
          <p:nvPr/>
        </p:nvGrpSpPr>
        <p:grpSpPr bwMode="auto">
          <a:xfrm>
            <a:off x="2667000" y="30480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514600" y="36560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552700" y="36941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514600" y="47228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7" name="Group 56"/>
          <p:cNvGrpSpPr>
            <a:grpSpLocks/>
          </p:cNvGrpSpPr>
          <p:nvPr/>
        </p:nvGrpSpPr>
        <p:grpSpPr bwMode="auto">
          <a:xfrm>
            <a:off x="7924800" y="3048001"/>
            <a:ext cx="914400" cy="608013"/>
            <a:chOff x="5334000" y="4344194"/>
            <a:chExt cx="1752600" cy="1142206"/>
          </a:xfrm>
        </p:grpSpPr>
        <p:sp>
          <p:nvSpPr>
            <p:cNvPr id="42"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43" name="Straight Arrow Connector 36"/>
            <p:cNvCxnSpPr>
              <a:cxnSpLocks noChangeShapeType="1"/>
              <a:endCxn id="42"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44" name="Shape 37"/>
            <p:cNvCxnSpPr>
              <a:cxnSpLocks noChangeShapeType="1"/>
              <a:stCxn id="42"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45" name="Shape 38"/>
            <p:cNvCxnSpPr>
              <a:cxnSpLocks noChangeShapeType="1"/>
              <a:stCxn id="42"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18" name="Group 81"/>
          <p:cNvGrpSpPr>
            <a:grpSpLocks/>
          </p:cNvGrpSpPr>
          <p:nvPr/>
        </p:nvGrpSpPr>
        <p:grpSpPr bwMode="auto">
          <a:xfrm>
            <a:off x="8686800" y="4648200"/>
            <a:ext cx="304800" cy="381000"/>
            <a:chOff x="3809999" y="3505200"/>
            <a:chExt cx="685801" cy="1143000"/>
          </a:xfrm>
        </p:grpSpPr>
        <p:grpSp>
          <p:nvGrpSpPr>
            <p:cNvPr id="19" name="Group 21"/>
            <p:cNvGrpSpPr>
              <a:grpSpLocks/>
            </p:cNvGrpSpPr>
            <p:nvPr/>
          </p:nvGrpSpPr>
          <p:grpSpPr bwMode="auto">
            <a:xfrm>
              <a:off x="3809999" y="3505200"/>
              <a:ext cx="381000" cy="1143000"/>
              <a:chOff x="3809999" y="3505200"/>
              <a:chExt cx="381000" cy="1143000"/>
            </a:xfrm>
          </p:grpSpPr>
          <p:grpSp>
            <p:nvGrpSpPr>
              <p:cNvPr id="20" name="Group 17"/>
              <p:cNvGrpSpPr>
                <a:grpSpLocks/>
              </p:cNvGrpSpPr>
              <p:nvPr/>
            </p:nvGrpSpPr>
            <p:grpSpPr bwMode="auto">
              <a:xfrm>
                <a:off x="3809999" y="3505200"/>
                <a:ext cx="228600" cy="1143000"/>
                <a:chOff x="3809999" y="3505200"/>
                <a:chExt cx="228600" cy="1143000"/>
              </a:xfrm>
            </p:grpSpPr>
            <p:cxnSp>
              <p:nvCxnSpPr>
                <p:cNvPr id="5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1" name="Group 18"/>
              <p:cNvGrpSpPr>
                <a:grpSpLocks/>
              </p:cNvGrpSpPr>
              <p:nvPr/>
            </p:nvGrpSpPr>
            <p:grpSpPr bwMode="auto">
              <a:xfrm>
                <a:off x="3962399" y="3505200"/>
                <a:ext cx="228600" cy="1143000"/>
                <a:chOff x="3809999" y="3505200"/>
                <a:chExt cx="228600" cy="1143000"/>
              </a:xfrm>
            </p:grpSpPr>
            <p:cxnSp>
              <p:nvCxnSpPr>
                <p:cNvPr id="5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2" name="Group 22"/>
            <p:cNvGrpSpPr>
              <a:grpSpLocks/>
            </p:cNvGrpSpPr>
            <p:nvPr/>
          </p:nvGrpSpPr>
          <p:grpSpPr bwMode="auto">
            <a:xfrm>
              <a:off x="4114800" y="3505200"/>
              <a:ext cx="381000" cy="1143000"/>
              <a:chOff x="3809999" y="3505200"/>
              <a:chExt cx="381000" cy="1143000"/>
            </a:xfrm>
          </p:grpSpPr>
          <p:grpSp>
            <p:nvGrpSpPr>
              <p:cNvPr id="23" name="Group 17"/>
              <p:cNvGrpSpPr>
                <a:grpSpLocks/>
              </p:cNvGrpSpPr>
              <p:nvPr/>
            </p:nvGrpSpPr>
            <p:grpSpPr bwMode="auto">
              <a:xfrm>
                <a:off x="3809999" y="3505200"/>
                <a:ext cx="228600" cy="1143000"/>
                <a:chOff x="3809999" y="3505200"/>
                <a:chExt cx="228600" cy="1143000"/>
              </a:xfrm>
            </p:grpSpPr>
            <p:cxnSp>
              <p:nvCxnSpPr>
                <p:cNvPr id="5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4" name="Group 18"/>
              <p:cNvGrpSpPr>
                <a:grpSpLocks/>
              </p:cNvGrpSpPr>
              <p:nvPr/>
            </p:nvGrpSpPr>
            <p:grpSpPr bwMode="auto">
              <a:xfrm>
                <a:off x="3962399" y="3505200"/>
                <a:ext cx="228600" cy="1143000"/>
                <a:chOff x="3809999" y="3505200"/>
                <a:chExt cx="228600" cy="1143000"/>
              </a:xfrm>
            </p:grpSpPr>
            <p:cxnSp>
              <p:nvCxnSpPr>
                <p:cNvPr id="5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5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5" name="Group 81"/>
          <p:cNvGrpSpPr>
            <a:grpSpLocks/>
          </p:cNvGrpSpPr>
          <p:nvPr/>
        </p:nvGrpSpPr>
        <p:grpSpPr bwMode="auto">
          <a:xfrm>
            <a:off x="8686800" y="3657600"/>
            <a:ext cx="304800" cy="381000"/>
            <a:chOff x="3809999" y="3505200"/>
            <a:chExt cx="685801" cy="1143000"/>
          </a:xfrm>
        </p:grpSpPr>
        <p:grpSp>
          <p:nvGrpSpPr>
            <p:cNvPr id="26" name="Group 21"/>
            <p:cNvGrpSpPr>
              <a:grpSpLocks/>
            </p:cNvGrpSpPr>
            <p:nvPr/>
          </p:nvGrpSpPr>
          <p:grpSpPr bwMode="auto">
            <a:xfrm>
              <a:off x="3809999" y="3505200"/>
              <a:ext cx="381000" cy="1143000"/>
              <a:chOff x="3809999" y="3505200"/>
              <a:chExt cx="381000" cy="1143000"/>
            </a:xfrm>
          </p:grpSpPr>
          <p:grpSp>
            <p:nvGrpSpPr>
              <p:cNvPr id="27" name="Group 17"/>
              <p:cNvGrpSpPr>
                <a:grpSpLocks/>
              </p:cNvGrpSpPr>
              <p:nvPr/>
            </p:nvGrpSpPr>
            <p:grpSpPr bwMode="auto">
              <a:xfrm>
                <a:off x="3809999" y="3505200"/>
                <a:ext cx="228600" cy="1143000"/>
                <a:chOff x="3809999" y="3505200"/>
                <a:chExt cx="228600" cy="1143000"/>
              </a:xfrm>
            </p:grpSpPr>
            <p:cxnSp>
              <p:nvCxnSpPr>
                <p:cNvPr id="7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8" name="Group 18"/>
              <p:cNvGrpSpPr>
                <a:grpSpLocks/>
              </p:cNvGrpSpPr>
              <p:nvPr/>
            </p:nvGrpSpPr>
            <p:grpSpPr bwMode="auto">
              <a:xfrm>
                <a:off x="3962399" y="3505200"/>
                <a:ext cx="228600" cy="1143000"/>
                <a:chOff x="3809999" y="3505200"/>
                <a:chExt cx="228600" cy="1143000"/>
              </a:xfrm>
            </p:grpSpPr>
            <p:cxnSp>
              <p:nvCxnSpPr>
                <p:cNvPr id="7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9" name="Group 22"/>
            <p:cNvGrpSpPr>
              <a:grpSpLocks/>
            </p:cNvGrpSpPr>
            <p:nvPr/>
          </p:nvGrpSpPr>
          <p:grpSpPr bwMode="auto">
            <a:xfrm>
              <a:off x="4114800" y="3505200"/>
              <a:ext cx="381000" cy="1143000"/>
              <a:chOff x="3809999" y="3505200"/>
              <a:chExt cx="381000" cy="1143000"/>
            </a:xfrm>
          </p:grpSpPr>
          <p:grpSp>
            <p:nvGrpSpPr>
              <p:cNvPr id="30" name="Group 17"/>
              <p:cNvGrpSpPr>
                <a:grpSpLocks/>
              </p:cNvGrpSpPr>
              <p:nvPr/>
            </p:nvGrpSpPr>
            <p:grpSpPr bwMode="auto">
              <a:xfrm>
                <a:off x="3809999" y="3505200"/>
                <a:ext cx="228600" cy="1143000"/>
                <a:chOff x="3809999" y="3505200"/>
                <a:chExt cx="228600" cy="1143000"/>
              </a:xfrm>
            </p:grpSpPr>
            <p:cxnSp>
              <p:nvCxnSpPr>
                <p:cNvPr id="6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7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1" name="Group 18"/>
              <p:cNvGrpSpPr>
                <a:grpSpLocks/>
              </p:cNvGrpSpPr>
              <p:nvPr/>
            </p:nvGrpSpPr>
            <p:grpSpPr bwMode="auto">
              <a:xfrm>
                <a:off x="3962399" y="3505200"/>
                <a:ext cx="228600" cy="1143000"/>
                <a:chOff x="3809999" y="3505200"/>
                <a:chExt cx="228600" cy="1143000"/>
              </a:xfrm>
            </p:grpSpPr>
            <p:cxnSp>
              <p:nvCxnSpPr>
                <p:cNvPr id="6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6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78" name="Elbow Connector 77"/>
          <p:cNvCxnSpPr/>
          <p:nvPr/>
        </p:nvCxnSpPr>
        <p:spPr>
          <a:xfrm>
            <a:off x="7924800" y="3657600"/>
            <a:ext cx="914400" cy="914400"/>
          </a:xfrm>
          <a:prstGeom prst="bentConnector3">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Oval 75"/>
          <p:cNvSpPr>
            <a:spLocks noChangeArrowheads="1"/>
          </p:cNvSpPr>
          <p:nvPr/>
        </p:nvSpPr>
        <p:spPr bwMode="auto">
          <a:xfrm>
            <a:off x="8763000" y="47244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0" name="Oval 76"/>
          <p:cNvSpPr>
            <a:spLocks noChangeArrowheads="1"/>
          </p:cNvSpPr>
          <p:nvPr/>
        </p:nvSpPr>
        <p:spPr bwMode="auto">
          <a:xfrm>
            <a:off x="2590800" y="48006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1" name="Oval 75"/>
          <p:cNvSpPr>
            <a:spLocks noChangeArrowheads="1"/>
          </p:cNvSpPr>
          <p:nvPr/>
        </p:nvSpPr>
        <p:spPr bwMode="auto">
          <a:xfrm>
            <a:off x="2590800" y="3733800"/>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82" name="Oval 76"/>
          <p:cNvSpPr>
            <a:spLocks noChangeArrowheads="1"/>
          </p:cNvSpPr>
          <p:nvPr/>
        </p:nvSpPr>
        <p:spPr bwMode="auto">
          <a:xfrm>
            <a:off x="8763000" y="3733800"/>
            <a:ext cx="152400" cy="152400"/>
          </a:xfrm>
          <a:prstGeom prst="ellipse">
            <a:avLst/>
          </a:prstGeom>
          <a:solidFill>
            <a:srgbClr val="80FF00"/>
          </a:solidFill>
          <a:ln w="9525">
            <a:solidFill>
              <a:schemeClr val="tx1"/>
            </a:solidFill>
            <a:round/>
            <a:headEnd/>
            <a:tailEnd/>
          </a:ln>
        </p:spPr>
        <p:txBody>
          <a:bodyPr>
            <a:prstTxWarp prst="textNoShape">
              <a:avLst/>
            </a:prstTxWarp>
          </a:bodyPr>
          <a:lstStyle/>
          <a:p>
            <a:endParaRPr lang="en-US"/>
          </a:p>
        </p:txBody>
      </p:sp>
      <p:sp>
        <p:nvSpPr>
          <p:cNvPr id="83" name="TextBox 82"/>
          <p:cNvSpPr txBox="1"/>
          <p:nvPr/>
        </p:nvSpPr>
        <p:spPr>
          <a:xfrm>
            <a:off x="4419600" y="3429000"/>
            <a:ext cx="4050276" cy="1754326"/>
          </a:xfrm>
          <a:prstGeom prst="rect">
            <a:avLst/>
          </a:prstGeom>
          <a:noFill/>
        </p:spPr>
        <p:txBody>
          <a:bodyPr wrap="none" rtlCol="0">
            <a:spAutoFit/>
          </a:bodyPr>
          <a:lstStyle/>
          <a:p>
            <a:r>
              <a:rPr lang="en-US" dirty="0"/>
              <a:t>If we have a divergent warp where</a:t>
            </a:r>
          </a:p>
          <a:p>
            <a:r>
              <a:rPr lang="en-US" dirty="0"/>
              <a:t>a variable is </a:t>
            </a:r>
            <a:r>
              <a:rPr lang="en-US" b="1" dirty="0">
                <a:solidFill>
                  <a:srgbClr val="00CC00"/>
                </a:solidFill>
              </a:rPr>
              <a:t>READ </a:t>
            </a:r>
            <a:r>
              <a:rPr lang="en-US" dirty="0"/>
              <a:t>in one path</a:t>
            </a:r>
          </a:p>
          <a:p>
            <a:r>
              <a:rPr lang="en-US" dirty="0"/>
              <a:t>and </a:t>
            </a:r>
            <a:r>
              <a:rPr lang="en-US" b="1" dirty="0">
                <a:solidFill>
                  <a:srgbClr val="CC3300"/>
                </a:solidFill>
              </a:rPr>
              <a:t>WRITTEN</a:t>
            </a:r>
            <a:r>
              <a:rPr lang="en-US" dirty="0"/>
              <a:t> in another path, </a:t>
            </a:r>
          </a:p>
          <a:p>
            <a:r>
              <a:rPr lang="en-US" dirty="0"/>
              <a:t>then depending on the execution</a:t>
            </a:r>
          </a:p>
          <a:p>
            <a:r>
              <a:rPr lang="en-US" dirty="0"/>
              <a:t>order, the</a:t>
            </a:r>
            <a:r>
              <a:rPr lang="en-US" b="1" dirty="0">
                <a:solidFill>
                  <a:srgbClr val="00CC00"/>
                </a:solidFill>
              </a:rPr>
              <a:t> READ </a:t>
            </a:r>
            <a:r>
              <a:rPr lang="en-US" dirty="0"/>
              <a:t>may be before/after</a:t>
            </a:r>
          </a:p>
          <a:p>
            <a:r>
              <a:rPr lang="en-US" dirty="0"/>
              <a:t>the </a:t>
            </a:r>
            <a:r>
              <a:rPr lang="en-US" b="1" dirty="0">
                <a:solidFill>
                  <a:srgbClr val="CC3300"/>
                </a:solidFill>
              </a:rPr>
              <a:t>WRITE</a:t>
            </a:r>
          </a:p>
        </p:txBody>
      </p:sp>
    </p:spTree>
    <p:extLst>
      <p:ext uri="{BB962C8B-B14F-4D97-AF65-F5344CB8AC3E}">
        <p14:creationId xmlns:p14="http://schemas.microsoft.com/office/powerpoint/2010/main" val="69539221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Porting Race</a:t>
            </a:r>
          </a:p>
        </p:txBody>
      </p:sp>
      <p:sp>
        <p:nvSpPr>
          <p:cNvPr id="5" name="TextBox 4"/>
          <p:cNvSpPr txBox="1"/>
          <p:nvPr/>
        </p:nvSpPr>
        <p:spPr>
          <a:xfrm>
            <a:off x="2743200" y="1295400"/>
            <a:ext cx="7543800" cy="5909310"/>
          </a:xfrm>
          <a:prstGeom prst="rect">
            <a:avLst/>
          </a:prstGeom>
          <a:noFill/>
        </p:spPr>
        <p:txBody>
          <a:bodyPr wrap="square" rtlCol="0">
            <a:spAutoFit/>
          </a:bodyPr>
          <a:lstStyle/>
          <a:p>
            <a:r>
              <a:rPr lang="en-US" dirty="0"/>
              <a:t>#include &lt;</a:t>
            </a:r>
            <a:r>
              <a:rPr lang="en-US" dirty="0" err="1"/>
              <a:t>stdio.h</a:t>
            </a:r>
            <a:r>
              <a:rPr lang="en-US" dirty="0"/>
              <a:t>&gt;</a:t>
            </a:r>
          </a:p>
          <a:p>
            <a:endParaRPr lang="en-US" dirty="0"/>
          </a:p>
          <a:p>
            <a:r>
              <a:rPr lang="en-US" dirty="0"/>
              <a:t>#define NUM 32</a:t>
            </a:r>
          </a:p>
          <a:p>
            <a:endParaRPr lang="en-US" dirty="0"/>
          </a:p>
          <a:p>
            <a:r>
              <a:rPr lang="en-US" dirty="0"/>
              <a:t>__shared__ </a:t>
            </a:r>
            <a:r>
              <a:rPr lang="en-US" dirty="0" err="1"/>
              <a:t>int</a:t>
            </a:r>
            <a:r>
              <a:rPr lang="en-US" dirty="0"/>
              <a:t> </a:t>
            </a:r>
            <a:r>
              <a:rPr lang="en-US" dirty="0" err="1"/>
              <a:t>v[NUM</a:t>
            </a:r>
            <a:r>
              <a:rPr lang="en-US" dirty="0"/>
              <a:t>];</a:t>
            </a:r>
          </a:p>
          <a:p>
            <a:endParaRPr lang="en-US" dirty="0"/>
          </a:p>
          <a:p>
            <a:r>
              <a:rPr lang="en-US" dirty="0"/>
              <a:t>__global__ void </a:t>
            </a:r>
            <a:r>
              <a:rPr lang="en-US" dirty="0" err="1"/>
              <a:t>PortingRace</a:t>
            </a:r>
            <a:r>
              <a:rPr lang="en-US" dirty="0"/>
              <a:t>() {</a:t>
            </a:r>
          </a:p>
          <a:p>
            <a:r>
              <a:rPr lang="en-US" dirty="0"/>
              <a:t>  if (</a:t>
            </a:r>
            <a:r>
              <a:rPr lang="en-US" dirty="0" err="1"/>
              <a:t>threadIdx.x</a:t>
            </a:r>
            <a:r>
              <a:rPr lang="en-US" dirty="0"/>
              <a:t> % 2)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W:even</a:t>
            </a:r>
            <a:r>
              <a:rPr lang="en-US" dirty="0"/>
              <a:t>; </a:t>
            </a:r>
            <a:r>
              <a:rPr lang="en-US" dirty="0" err="1"/>
              <a:t>R:odd</a:t>
            </a:r>
            <a:endParaRPr lang="en-US" dirty="0"/>
          </a:p>
          <a:p>
            <a:r>
              <a:rPr lang="en-US" dirty="0"/>
              <a:t>  }</a:t>
            </a:r>
          </a:p>
          <a:p>
            <a:r>
              <a:rPr lang="en-US" dirty="0"/>
              <a:t>  else {</a:t>
            </a:r>
          </a:p>
          <a:p>
            <a:r>
              <a:rPr lang="en-US" dirty="0"/>
              <a:t>    </a:t>
            </a:r>
            <a:r>
              <a:rPr lang="en-US" dirty="0" err="1"/>
              <a:t>v[threadIdx.x</a:t>
            </a:r>
            <a:r>
              <a:rPr lang="en-US" dirty="0"/>
              <a:t>] = </a:t>
            </a:r>
            <a:r>
              <a:rPr lang="en-US" dirty="0" err="1"/>
              <a:t>v</a:t>
            </a:r>
            <a:r>
              <a:rPr lang="en-US" dirty="0"/>
              <a:t>[ (NUM + </a:t>
            </a:r>
            <a:r>
              <a:rPr lang="en-US" dirty="0" err="1"/>
              <a:t>threadIdx.x</a:t>
            </a:r>
            <a:r>
              <a:rPr lang="en-US" dirty="0"/>
              <a:t> + 1) % NUM ] - 1; // </a:t>
            </a:r>
            <a:r>
              <a:rPr lang="en-US" dirty="0" err="1"/>
              <a:t>W:odd</a:t>
            </a:r>
            <a:r>
              <a:rPr lang="en-US" dirty="0"/>
              <a:t>; </a:t>
            </a:r>
            <a:r>
              <a:rPr lang="en-US" dirty="0" err="1"/>
              <a:t>R:even</a:t>
            </a:r>
            <a:endParaRPr lang="en-US" dirty="0"/>
          </a:p>
          <a:p>
            <a:r>
              <a:rPr lang="en-US" dirty="0"/>
              <a:t>  }</a:t>
            </a:r>
          </a:p>
          <a:p>
            <a:r>
              <a:rPr lang="en-US" dirty="0"/>
              <a:t>}</a:t>
            </a:r>
          </a:p>
          <a:p>
            <a:r>
              <a:rPr lang="en-US" dirty="0" err="1"/>
              <a:t>int</a:t>
            </a:r>
            <a:r>
              <a:rPr lang="en-US" dirty="0"/>
              <a:t> main() {</a:t>
            </a:r>
          </a:p>
          <a:p>
            <a:r>
              <a:rPr lang="en-US" dirty="0"/>
              <a:t>  </a:t>
            </a:r>
            <a:r>
              <a:rPr lang="en-US" dirty="0" err="1"/>
              <a:t>PortingRace</a:t>
            </a:r>
            <a:r>
              <a:rPr lang="en-US" dirty="0"/>
              <a:t>&lt;&lt;&lt;1,NUM&gt;&gt;&gt;();</a:t>
            </a:r>
          </a:p>
          <a:p>
            <a:r>
              <a:rPr lang="en-US" dirty="0"/>
              <a:t>  return 0;</a:t>
            </a:r>
          </a:p>
          <a:p>
            <a:r>
              <a:rPr lang="en-US" dirty="0"/>
              <a:t>}</a:t>
            </a:r>
          </a:p>
          <a:p>
            <a:endParaRPr lang="en-US" dirty="0"/>
          </a:p>
        </p:txBody>
      </p:sp>
    </p:spTree>
    <p:extLst>
      <p:ext uri="{BB962C8B-B14F-4D97-AF65-F5344CB8AC3E}">
        <p14:creationId xmlns:p14="http://schemas.microsoft.com/office/powerpoint/2010/main" val="420043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lnSpcReduction="10000"/>
          </a:bodyPr>
          <a:lstStyle/>
          <a:p>
            <a:r>
              <a:rPr lang="en-US" dirty="0"/>
              <a:t>Reminder: P,  p,  d,  q,  l are the symbols we have so far</a:t>
            </a:r>
          </a:p>
          <a:p>
            <a:r>
              <a:rPr lang="en-US" dirty="0"/>
              <a:t>All quantification is over “P” or people</a:t>
            </a:r>
          </a:p>
          <a:p>
            <a:pPr marL="0" indent="0">
              <a:buNone/>
            </a:pPr>
            <a:endParaRPr lang="en-US" dirty="0"/>
          </a:p>
          <a:p>
            <a:r>
              <a:rPr lang="en-US" dirty="0"/>
              <a:t>Some patients like every doctor </a:t>
            </a:r>
          </a:p>
          <a:p>
            <a:pPr lvl="1"/>
            <a:r>
              <a:rPr lang="en-US" dirty="0"/>
              <a:t> exists x : p(x) and [all y : d(y) -&gt; l(</a:t>
            </a:r>
            <a:r>
              <a:rPr lang="en-US" dirty="0" err="1"/>
              <a:t>x,y</a:t>
            </a:r>
            <a:r>
              <a:rPr lang="en-US" dirty="0"/>
              <a:t>)] </a:t>
            </a:r>
          </a:p>
          <a:p>
            <a:pPr lvl="2"/>
            <a:r>
              <a:rPr lang="en-US" dirty="0">
                <a:sym typeface="Wingdings" pitchFamily="2" charset="2"/>
              </a:rPr>
              <a:t>question: Where else can we put “all y” ?</a:t>
            </a:r>
          </a:p>
          <a:p>
            <a:pPr lvl="1"/>
            <a:endParaRPr lang="en-US" dirty="0"/>
          </a:p>
          <a:p>
            <a:r>
              <a:rPr lang="en-US" dirty="0"/>
              <a:t>No patient likes a quack  </a:t>
            </a:r>
          </a:p>
          <a:p>
            <a:pPr lvl="1"/>
            <a:r>
              <a:rPr lang="en-US" dirty="0"/>
              <a:t>all </a:t>
            </a:r>
            <a:r>
              <a:rPr lang="en-US" dirty="0" err="1"/>
              <a:t>x,y</a:t>
            </a:r>
            <a:r>
              <a:rPr lang="en-US" dirty="0"/>
              <a:t> : [ p(x) &amp; q(y) =&gt; ! l(</a:t>
            </a:r>
            <a:r>
              <a:rPr lang="en-US" dirty="0" err="1"/>
              <a:t>x,y</a:t>
            </a:r>
            <a:r>
              <a:rPr lang="en-US" dirty="0"/>
              <a:t>) ]</a:t>
            </a:r>
          </a:p>
          <a:p>
            <a:pPr lvl="1"/>
            <a:endParaRPr lang="en-US" dirty="0"/>
          </a:p>
          <a:p>
            <a:r>
              <a:rPr lang="en-US" dirty="0"/>
              <a:t>Prove that no doctor is a quack</a:t>
            </a:r>
          </a:p>
          <a:p>
            <a:pPr lvl="1"/>
            <a:r>
              <a:rPr lang="en-US" dirty="0"/>
              <a:t>Goal : prove that    all x : d(x) =&gt; !q(x)</a:t>
            </a:r>
          </a:p>
        </p:txBody>
      </p:sp>
    </p:spTree>
    <p:extLst>
      <p:ext uri="{BB962C8B-B14F-4D97-AF65-F5344CB8AC3E}">
        <p14:creationId xmlns:p14="http://schemas.microsoft.com/office/powerpoint/2010/main" val="174195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idx="4294967295"/>
          </p:nvPr>
        </p:nvSpPr>
        <p:spPr>
          <a:xfrm>
            <a:off x="1981200" y="76200"/>
            <a:ext cx="8229600" cy="1143000"/>
          </a:xfrm>
        </p:spPr>
        <p:txBody>
          <a:bodyPr>
            <a:normAutofit/>
          </a:bodyPr>
          <a:lstStyle/>
          <a:p>
            <a:r>
              <a:rPr lang="en-US" sz="3600" dirty="0"/>
              <a:t>CUDA-based GPU Programming Basics</a:t>
            </a:r>
          </a:p>
        </p:txBody>
      </p:sp>
      <p:sp>
        <p:nvSpPr>
          <p:cNvPr id="19459" name="Content Placeholder 3"/>
          <p:cNvSpPr>
            <a:spLocks noGrp="1"/>
          </p:cNvSpPr>
          <p:nvPr>
            <p:ph idx="4294967295"/>
          </p:nvPr>
        </p:nvSpPr>
        <p:spPr>
          <a:xfrm>
            <a:off x="1828800" y="1066800"/>
            <a:ext cx="4038600" cy="2895600"/>
          </a:xfrm>
        </p:spPr>
        <p:txBody>
          <a:bodyPr>
            <a:noAutofit/>
          </a:bodyPr>
          <a:lstStyle/>
          <a:p>
            <a:r>
              <a:rPr lang="en-US" sz="1800" dirty="0"/>
              <a:t>A simple dialect of C++ with CUDA directives</a:t>
            </a:r>
          </a:p>
          <a:p>
            <a:r>
              <a:rPr lang="en-US" sz="1800" dirty="0"/>
              <a:t>Synchronization within Block through Barriers</a:t>
            </a:r>
          </a:p>
          <a:p>
            <a:r>
              <a:rPr lang="en-US" sz="1800" dirty="0"/>
              <a:t> (__</a:t>
            </a:r>
            <a:r>
              <a:rPr lang="en-US" sz="1800" dirty="0" err="1"/>
              <a:t>syncthread</a:t>
            </a:r>
            <a:r>
              <a:rPr lang="en-US" sz="1800" dirty="0"/>
              <a:t>()) </a:t>
            </a:r>
          </a:p>
          <a:p>
            <a:r>
              <a:rPr lang="en-US" sz="1800" dirty="0"/>
              <a:t>Threads within block scheduled in </a:t>
            </a:r>
            <a:r>
              <a:rPr lang="en-US" sz="1800" i="1" dirty="0"/>
              <a:t>warps</a:t>
            </a:r>
          </a:p>
          <a:p>
            <a:r>
              <a:rPr lang="en-US" sz="1800" b="1" dirty="0">
                <a:solidFill>
                  <a:srgbClr val="FF0000"/>
                </a:solidFill>
              </a:rPr>
              <a:t>Don’t rely on warps for correctness!</a:t>
            </a:r>
          </a:p>
          <a:p>
            <a:endParaRPr lang="en-US" sz="1800" dirty="0"/>
          </a:p>
          <a:p>
            <a:pPr lvl="1">
              <a:buFont typeface="Arial" charset="0"/>
              <a:buNone/>
            </a:pPr>
            <a:r>
              <a:rPr lang="en-US" sz="1800" dirty="0"/>
              <a:t>  </a:t>
            </a:r>
          </a:p>
        </p:txBody>
      </p:sp>
      <p:sp>
        <p:nvSpPr>
          <p:cNvPr id="19460" name="Slide Number Placeholder 1"/>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65844B2-BC67-0C4C-8147-1AF257D69F05}" type="slidenum">
              <a:rPr lang="en-US" sz="1200">
                <a:solidFill>
                  <a:srgbClr val="898989"/>
                </a:solidFill>
              </a:rPr>
              <a:pPr algn="r"/>
              <a:t>70</a:t>
            </a:fld>
            <a:endParaRPr lang="en-US" sz="1200">
              <a:solidFill>
                <a:srgbClr val="898989"/>
              </a:solidFill>
            </a:endParaRPr>
          </a:p>
        </p:txBody>
      </p:sp>
      <p:grpSp>
        <p:nvGrpSpPr>
          <p:cNvPr id="2" name="Group 5"/>
          <p:cNvGrpSpPr>
            <a:grpSpLocks/>
          </p:cNvGrpSpPr>
          <p:nvPr/>
        </p:nvGrpSpPr>
        <p:grpSpPr bwMode="auto">
          <a:xfrm>
            <a:off x="1752601" y="4038601"/>
            <a:ext cx="8748713" cy="2378075"/>
            <a:chOff x="0" y="0"/>
            <a:chExt cx="8748366" cy="2377656"/>
          </a:xfrm>
        </p:grpSpPr>
        <p:pic>
          <p:nvPicPr>
            <p:cNvPr id="19462" name="Picture 4"/>
            <p:cNvPicPr>
              <a:picLocks noChangeAspect="1" noChangeArrowheads="1"/>
            </p:cNvPicPr>
            <p:nvPr/>
          </p:nvPicPr>
          <p:blipFill>
            <a:blip r:embed="rId3"/>
            <a:srcRect/>
            <a:stretch>
              <a:fillRect/>
            </a:stretch>
          </p:blipFill>
          <p:spPr bwMode="auto">
            <a:xfrm>
              <a:off x="5410200" y="0"/>
              <a:ext cx="3338166" cy="2377656"/>
            </a:xfrm>
            <a:prstGeom prst="rect">
              <a:avLst/>
            </a:prstGeom>
            <a:noFill/>
            <a:ln w="9525">
              <a:noFill/>
              <a:miter lim="800000"/>
              <a:headEnd/>
              <a:tailEnd/>
            </a:ln>
          </p:spPr>
        </p:pic>
        <p:pic>
          <p:nvPicPr>
            <p:cNvPr id="19463" name="Picture 4"/>
            <p:cNvPicPr>
              <a:picLocks noChangeAspect="1" noChangeArrowheads="1"/>
            </p:cNvPicPr>
            <p:nvPr/>
          </p:nvPicPr>
          <p:blipFill>
            <a:blip r:embed="rId4"/>
            <a:srcRect/>
            <a:stretch>
              <a:fillRect/>
            </a:stretch>
          </p:blipFill>
          <p:spPr bwMode="auto">
            <a:xfrm>
              <a:off x="0" y="228600"/>
              <a:ext cx="4930567" cy="1981200"/>
            </a:xfrm>
            <a:prstGeom prst="rect">
              <a:avLst/>
            </a:prstGeom>
            <a:noFill/>
            <a:ln w="9525">
              <a:noFill/>
              <a:miter lim="800000"/>
              <a:headEnd/>
              <a:tailEnd/>
            </a:ln>
          </p:spPr>
        </p:pic>
        <p:cxnSp>
          <p:nvCxnSpPr>
            <p:cNvPr id="19464" name="Straight Connector 7"/>
            <p:cNvCxnSpPr>
              <a:cxnSpLocks noChangeShapeType="1"/>
            </p:cNvCxnSpPr>
            <p:nvPr/>
          </p:nvCxnSpPr>
          <p:spPr bwMode="auto">
            <a:xfrm rot="5400000" flipH="1" flipV="1">
              <a:off x="4762500" y="114300"/>
              <a:ext cx="609600" cy="533400"/>
            </a:xfrm>
            <a:prstGeom prst="line">
              <a:avLst/>
            </a:prstGeom>
            <a:noFill/>
            <a:ln w="9525">
              <a:solidFill>
                <a:schemeClr val="tx1"/>
              </a:solidFill>
              <a:round/>
              <a:headEnd/>
              <a:tailEnd/>
            </a:ln>
          </p:spPr>
        </p:cxnSp>
        <p:cxnSp>
          <p:nvCxnSpPr>
            <p:cNvPr id="19465" name="Straight Connector 9"/>
            <p:cNvCxnSpPr>
              <a:cxnSpLocks noChangeShapeType="1"/>
            </p:cNvCxnSpPr>
            <p:nvPr/>
          </p:nvCxnSpPr>
          <p:spPr bwMode="auto">
            <a:xfrm rot="16200000" flipH="1">
              <a:off x="4457700" y="1409700"/>
              <a:ext cx="1143000" cy="609600"/>
            </a:xfrm>
            <a:prstGeom prst="line">
              <a:avLst/>
            </a:prstGeom>
            <a:noFill/>
            <a:ln w="9525">
              <a:solidFill>
                <a:schemeClr val="tx1"/>
              </a:solidFill>
              <a:round/>
              <a:headEnd/>
              <a:tailEnd/>
            </a:ln>
          </p:spPr>
        </p:cxnSp>
      </p:grpSp>
      <p:graphicFrame>
        <p:nvGraphicFramePr>
          <p:cNvPr id="10" name="Diagram 9"/>
          <p:cNvGraphicFramePr/>
          <p:nvPr/>
        </p:nvGraphicFramePr>
        <p:xfrm>
          <a:off x="5867400" y="1219200"/>
          <a:ext cx="4592638" cy="2684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33081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normAutofit/>
          </a:bodyPr>
          <a:lstStyle/>
          <a:p>
            <a:r>
              <a:rPr lang="en-US" sz="3200" dirty="0"/>
              <a:t>Conventional GPU Debuggers are Inadequate</a:t>
            </a:r>
          </a:p>
        </p:txBody>
      </p:sp>
      <p:sp>
        <p:nvSpPr>
          <p:cNvPr id="4" name="Content Placeholder 3"/>
          <p:cNvSpPr>
            <a:spLocks noGrp="1"/>
          </p:cNvSpPr>
          <p:nvPr>
            <p:ph idx="1"/>
          </p:nvPr>
        </p:nvSpPr>
        <p:spPr/>
        <p:txBody>
          <a:bodyPr/>
          <a:lstStyle/>
          <a:p>
            <a:r>
              <a:rPr lang="en-US" dirty="0"/>
              <a:t>Based on platform testing</a:t>
            </a:r>
          </a:p>
          <a:p>
            <a:r>
              <a:rPr lang="en-US" dirty="0"/>
              <a:t>Full generality of executions not reflected</a:t>
            </a:r>
          </a:p>
          <a:p>
            <a:r>
              <a:rPr lang="en-US" dirty="0"/>
              <a:t>Hard to cause races (input selection)</a:t>
            </a:r>
          </a:p>
          <a:p>
            <a:r>
              <a:rPr lang="en-US" dirty="0"/>
              <a:t>Hard to observe races</a:t>
            </a:r>
          </a:p>
          <a:p>
            <a:pPr lvl="1"/>
            <a:r>
              <a:rPr lang="en-US" dirty="0"/>
              <a:t>vector-clock based solutions that run on </a:t>
            </a:r>
            <a:r>
              <a:rPr lang="en-US" dirty="0" err="1"/>
              <a:t>GPUs</a:t>
            </a:r>
            <a:r>
              <a:rPr lang="en-US" dirty="0"/>
              <a:t> exist</a:t>
            </a:r>
          </a:p>
          <a:p>
            <a:pPr lvl="1"/>
            <a:r>
              <a:rPr lang="en-US" dirty="0"/>
              <a:t>(last time we checked) only for shared memory races</a:t>
            </a:r>
          </a:p>
        </p:txBody>
      </p:sp>
      <p:sp>
        <p:nvSpPr>
          <p:cNvPr id="5124" name="Slide Number Placeholder 1"/>
          <p:cNvSpPr>
            <a:spLocks noGrp="1"/>
          </p:cNvSpPr>
          <p:nvPr>
            <p:ph type="sldNum" sz="quarter" idx="12"/>
          </p:nvPr>
        </p:nvSpPr>
        <p:spPr>
          <a:noFill/>
          <a:ln>
            <a:miter lim="800000"/>
            <a:headEnd/>
            <a:tailEnd/>
          </a:ln>
        </p:spPr>
        <p:txBody>
          <a:bodyPr/>
          <a:lstStyle/>
          <a:p>
            <a:fld id="{B939D732-032D-E04B-91B4-71C28FCC99B5}" type="slidenum">
              <a:rPr lang="en-US"/>
              <a:pPr/>
              <a:t>71</a:t>
            </a:fld>
            <a:endParaRPr lang="en-US"/>
          </a:p>
        </p:txBody>
      </p:sp>
    </p:spTree>
    <p:extLst>
      <p:ext uri="{BB962C8B-B14F-4D97-AF65-F5344CB8AC3E}">
        <p14:creationId xmlns:p14="http://schemas.microsoft.com/office/powerpoint/2010/main" val="139608007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of the GPU Program Bugs</a:t>
            </a:r>
          </a:p>
        </p:txBody>
      </p:sp>
      <p:sp>
        <p:nvSpPr>
          <p:cNvPr id="3" name="Content Placeholder 2"/>
          <p:cNvSpPr>
            <a:spLocks noGrp="1"/>
          </p:cNvSpPr>
          <p:nvPr>
            <p:ph idx="1"/>
          </p:nvPr>
        </p:nvSpPr>
        <p:spPr>
          <a:xfrm>
            <a:off x="2057400" y="1447800"/>
            <a:ext cx="8458200" cy="4953000"/>
          </a:xfrm>
        </p:spPr>
        <p:txBody>
          <a:bodyPr>
            <a:normAutofit fontScale="92500" lnSpcReduction="20000"/>
          </a:bodyPr>
          <a:lstStyle/>
          <a:p>
            <a:r>
              <a:rPr lang="en-US" dirty="0"/>
              <a:t>Data races</a:t>
            </a:r>
          </a:p>
          <a:p>
            <a:pPr lvl="1"/>
            <a:r>
              <a:rPr lang="en-US" dirty="0">
                <a:solidFill>
                  <a:srgbClr val="000090"/>
                </a:solidFill>
              </a:rPr>
              <a:t>Cause unpredictable outputs</a:t>
            </a:r>
          </a:p>
          <a:p>
            <a:pPr lvl="1"/>
            <a:r>
              <a:rPr lang="en-US" dirty="0">
                <a:solidFill>
                  <a:srgbClr val="000090"/>
                </a:solidFill>
              </a:rPr>
              <a:t>Cause compilers to misbehave</a:t>
            </a:r>
          </a:p>
          <a:p>
            <a:r>
              <a:rPr lang="en-US" dirty="0"/>
              <a:t>Incorrectly used synchronizations</a:t>
            </a:r>
          </a:p>
          <a:p>
            <a:pPr lvl="1"/>
            <a:r>
              <a:rPr lang="en-US" dirty="0" err="1">
                <a:solidFill>
                  <a:srgbClr val="000090"/>
                </a:solidFill>
              </a:rPr>
              <a:t>Syncthreads</a:t>
            </a:r>
            <a:r>
              <a:rPr lang="en-US" dirty="0">
                <a:solidFill>
                  <a:srgbClr val="000090"/>
                </a:solidFill>
              </a:rPr>
              <a:t> not used with textual barriers</a:t>
            </a:r>
          </a:p>
          <a:p>
            <a:pPr lvl="1"/>
            <a:r>
              <a:rPr lang="en-US" dirty="0" err="1">
                <a:solidFill>
                  <a:srgbClr val="000090"/>
                </a:solidFill>
              </a:rPr>
              <a:t>Syncthreads</a:t>
            </a:r>
            <a:r>
              <a:rPr lang="en-US" dirty="0">
                <a:solidFill>
                  <a:srgbClr val="000090"/>
                </a:solidFill>
              </a:rPr>
              <a:t> causing deadlocks</a:t>
            </a:r>
          </a:p>
          <a:p>
            <a:r>
              <a:rPr lang="en-US" dirty="0"/>
              <a:t>Misunderstood memory consistency models</a:t>
            </a:r>
          </a:p>
          <a:p>
            <a:pPr lvl="1"/>
            <a:r>
              <a:rPr lang="en-US" dirty="0">
                <a:solidFill>
                  <a:srgbClr val="000090"/>
                </a:solidFill>
              </a:rPr>
              <a:t>When updates are visible across threads</a:t>
            </a:r>
          </a:p>
          <a:p>
            <a:r>
              <a:rPr lang="en-US" dirty="0"/>
              <a:t>Incorrectly used atomics (synchronization)</a:t>
            </a:r>
          </a:p>
          <a:p>
            <a:pPr lvl="1"/>
            <a:r>
              <a:rPr lang="en-US" dirty="0">
                <a:solidFill>
                  <a:srgbClr val="000090"/>
                </a:solidFill>
              </a:rPr>
              <a:t>Due to incorrect synchronization, invariants get broken</a:t>
            </a:r>
          </a:p>
          <a:p>
            <a:r>
              <a:rPr lang="en-US" dirty="0"/>
              <a:t>Erroneous computational results – esp. with floating-point</a:t>
            </a:r>
          </a:p>
          <a:p>
            <a:pPr lvl="1"/>
            <a:r>
              <a:rPr lang="en-US" dirty="0">
                <a:solidFill>
                  <a:srgbClr val="000090"/>
                </a:solidFill>
              </a:rPr>
              <a:t>Due to unpredictable computational order, results may diverge</a:t>
            </a:r>
          </a:p>
          <a:p>
            <a:pPr lvl="1">
              <a:buNone/>
            </a:pPr>
            <a:r>
              <a:rPr lang="en-US" dirty="0">
                <a:solidFill>
                  <a:srgbClr val="000090"/>
                </a:solidFill>
              </a:rPr>
              <a:t>	</a:t>
            </a:r>
          </a:p>
          <a:p>
            <a:pPr>
              <a:buNone/>
            </a:pPr>
            <a:endParaRPr lang="en-US" dirty="0"/>
          </a:p>
          <a:p>
            <a:pPr lvl="1">
              <a:buNone/>
            </a:pPr>
            <a:endParaRPr lang="en-US" dirty="0"/>
          </a:p>
        </p:txBody>
      </p:sp>
    </p:spTree>
    <p:extLst>
      <p:ext uri="{BB962C8B-B14F-4D97-AF65-F5344CB8AC3E}">
        <p14:creationId xmlns:p14="http://schemas.microsoft.com/office/powerpoint/2010/main" val="2793928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p:txBody>
          <a:bodyPr>
            <a:normAutofit/>
          </a:bodyPr>
          <a:lstStyle/>
          <a:p>
            <a:r>
              <a:rPr lang="en-US" sz="3600" dirty="0"/>
              <a:t>Why are Data Races Highly Problematic?</a:t>
            </a:r>
          </a:p>
        </p:txBody>
      </p:sp>
      <p:sp>
        <p:nvSpPr>
          <p:cNvPr id="7171" name="Content Placeholder 5"/>
          <p:cNvSpPr>
            <a:spLocks noGrp="1"/>
          </p:cNvSpPr>
          <p:nvPr>
            <p:ph idx="1"/>
          </p:nvPr>
        </p:nvSpPr>
        <p:spPr>
          <a:xfrm>
            <a:off x="1981200" y="1600200"/>
            <a:ext cx="8229600" cy="4343400"/>
          </a:xfrm>
        </p:spPr>
        <p:txBody>
          <a:bodyPr>
            <a:normAutofit/>
          </a:bodyPr>
          <a:lstStyle/>
          <a:p>
            <a:pPr lvl="1"/>
            <a:r>
              <a:rPr lang="en-US" dirty="0"/>
              <a:t>Testing is seldom conclusive </a:t>
            </a:r>
          </a:p>
          <a:p>
            <a:pPr lvl="2"/>
            <a:r>
              <a:rPr lang="en-US" dirty="0">
                <a:solidFill>
                  <a:srgbClr val="000090"/>
                </a:solidFill>
              </a:rPr>
              <a:t>Must infer a race indirectly (e.g. corrupted results)</a:t>
            </a:r>
          </a:p>
          <a:p>
            <a:pPr lvl="1"/>
            <a:r>
              <a:rPr lang="en-US" dirty="0"/>
              <a:t>Races manifest when code is ported or optimized</a:t>
            </a:r>
          </a:p>
          <a:p>
            <a:pPr lvl="2"/>
            <a:r>
              <a:rPr lang="en-US" dirty="0">
                <a:solidFill>
                  <a:srgbClr val="000090"/>
                </a:solidFill>
              </a:rPr>
              <a:t>Scheduling can change</a:t>
            </a:r>
          </a:p>
          <a:p>
            <a:pPr lvl="1"/>
            <a:r>
              <a:rPr lang="en-US" dirty="0"/>
              <a:t>Data races make compiled results suspect</a:t>
            </a:r>
          </a:p>
          <a:p>
            <a:pPr lvl="2"/>
            <a:r>
              <a:rPr lang="en-US" dirty="0">
                <a:solidFill>
                  <a:srgbClr val="000090"/>
                </a:solidFill>
              </a:rPr>
              <a:t>Compilers optimize assuming the absence of races in the most general setting</a:t>
            </a:r>
          </a:p>
        </p:txBody>
      </p:sp>
      <p:sp>
        <p:nvSpPr>
          <p:cNvPr id="7172" name="Slide Number Placeholder 1"/>
          <p:cNvSpPr>
            <a:spLocks noGrp="1"/>
          </p:cNvSpPr>
          <p:nvPr>
            <p:ph type="sldNum" sz="quarter" idx="10"/>
          </p:nvPr>
        </p:nvSpPr>
        <p:spPr>
          <a:noFill/>
          <a:ln>
            <a:miter lim="800000"/>
            <a:headEnd/>
            <a:tailEnd/>
          </a:ln>
        </p:spPr>
        <p:txBody>
          <a:bodyPr/>
          <a:lstStyle/>
          <a:p>
            <a:fld id="{A24839F9-1B1F-2C40-9ED1-EA130C326D70}" type="slidenum">
              <a:rPr lang="en-US"/>
              <a:pPr/>
              <a:t>73</a:t>
            </a:fld>
            <a:endParaRPr lang="en-US"/>
          </a:p>
        </p:txBody>
      </p:sp>
    </p:spTree>
    <p:extLst>
      <p:ext uri="{BB962C8B-B14F-4D97-AF65-F5344CB8AC3E}">
        <p14:creationId xmlns:p14="http://schemas.microsoft.com/office/powerpoint/2010/main" val="11267753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74</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76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75</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spTree>
    <p:extLst>
      <p:ext uri="{BB962C8B-B14F-4D97-AF65-F5344CB8AC3E}">
        <p14:creationId xmlns:p14="http://schemas.microsoft.com/office/powerpoint/2010/main" val="40599478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76</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a:bodyPr>
          <a:lstStyle/>
          <a:p>
            <a:r>
              <a:rPr lang="en-US" sz="3600" dirty="0"/>
              <a:t>Synchronization Primitives in CUDA</a:t>
            </a:r>
          </a:p>
        </p:txBody>
      </p:sp>
      <p:sp>
        <p:nvSpPr>
          <p:cNvPr id="12" name="TextBox 11"/>
          <p:cNvSpPr txBox="1"/>
          <p:nvPr/>
        </p:nvSpPr>
        <p:spPr>
          <a:xfrm>
            <a:off x="7467601" y="2667001"/>
            <a:ext cx="3220753" cy="3139321"/>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endParaRPr lang="en-US" dirty="0">
              <a:solidFill>
                <a:srgbClr val="0000FF"/>
              </a:solidFill>
            </a:endParaRPr>
          </a:p>
          <a:p>
            <a:r>
              <a:rPr lang="en-US" dirty="0"/>
              <a:t>  }</a:t>
            </a:r>
          </a:p>
          <a:p>
            <a:r>
              <a:rPr lang="en-US" dirty="0"/>
              <a:t>  else {</a:t>
            </a:r>
          </a:p>
          <a:p>
            <a:r>
              <a:rPr lang="en-US" dirty="0"/>
              <a:t>    </a:t>
            </a:r>
            <a:r>
              <a:rPr lang="en-US" dirty="0" err="1"/>
              <a:t>v[threadIdx.x</a:t>
            </a:r>
            <a:r>
              <a:rPr lang="en-US" dirty="0"/>
              <a:t>]--;</a:t>
            </a:r>
            <a:endParaRPr lang="en-US" dirty="0">
              <a:solidFill>
                <a:srgbClr val="0000FF"/>
              </a:solidFill>
            </a:endParaRPr>
          </a:p>
          <a:p>
            <a:r>
              <a:rPr lang="en-US" dirty="0"/>
              <a:t>  }</a:t>
            </a:r>
          </a:p>
          <a:p>
            <a:r>
              <a:rPr lang="en-US" dirty="0"/>
              <a:t>  </a:t>
            </a:r>
            <a:r>
              <a:rPr lang="en-US" b="1" dirty="0">
                <a:solidFill>
                  <a:srgbClr val="0000FF"/>
                </a:solidFill>
              </a:rPr>
              <a:t>__</a:t>
            </a:r>
            <a:r>
              <a:rPr lang="en-US" b="1" dirty="0" err="1">
                <a:solidFill>
                  <a:srgbClr val="0000FF"/>
                </a:solidFill>
              </a:rPr>
              <a:t>syncthreads</a:t>
            </a:r>
            <a:r>
              <a:rPr lang="en-US" b="1" dirty="0">
                <a:solidFill>
                  <a:srgbClr val="0000FF"/>
                </a:solidFill>
              </a:rPr>
              <a:t>(); // Barrier</a:t>
            </a:r>
          </a:p>
          <a:p>
            <a:r>
              <a:rPr lang="en-US" dirty="0"/>
              <a:t>}</a:t>
            </a:r>
          </a:p>
          <a:p>
            <a:endParaRPr lang="en-US" dirty="0"/>
          </a:p>
        </p:txBody>
      </p:sp>
      <p:graphicFrame>
        <p:nvGraphicFramePr>
          <p:cNvPr id="14" name="Diagram 13"/>
          <p:cNvGraphicFramePr/>
          <p:nvPr/>
        </p:nvGraphicFramePr>
        <p:xfrm>
          <a:off x="2057400" y="1600200"/>
          <a:ext cx="4592638" cy="2684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Freeform 15"/>
          <p:cNvSpPr/>
          <p:nvPr/>
        </p:nvSpPr>
        <p:spPr>
          <a:xfrm>
            <a:off x="5486400" y="4800600"/>
            <a:ext cx="2057400" cy="381000"/>
          </a:xfrm>
          <a:custGeom>
            <a:avLst/>
            <a:gdLst>
              <a:gd name="connsiteX0" fmla="*/ 2222500 w 2222500"/>
              <a:gd name="connsiteY0" fmla="*/ 533400 h 584200"/>
              <a:gd name="connsiteX1" fmla="*/ 355600 w 2222500"/>
              <a:gd name="connsiteY1" fmla="*/ 495300 h 584200"/>
              <a:gd name="connsiteX2" fmla="*/ 88900 w 2222500"/>
              <a:gd name="connsiteY2" fmla="*/ 0 h 584200"/>
            </a:gdLst>
            <a:ahLst/>
            <a:cxnLst>
              <a:cxn ang="0">
                <a:pos x="connsiteX0" y="connsiteY0"/>
              </a:cxn>
              <a:cxn ang="0">
                <a:pos x="connsiteX1" y="connsiteY1"/>
              </a:cxn>
              <a:cxn ang="0">
                <a:pos x="connsiteX2" y="connsiteY2"/>
              </a:cxn>
            </a:cxnLst>
            <a:rect l="l" t="t" r="r" b="b"/>
            <a:pathLst>
              <a:path w="2222500" h="584200">
                <a:moveTo>
                  <a:pt x="2222500" y="533400"/>
                </a:moveTo>
                <a:cubicBezTo>
                  <a:pt x="1466850" y="558800"/>
                  <a:pt x="711200" y="584200"/>
                  <a:pt x="355600" y="495300"/>
                </a:cubicBezTo>
                <a:cubicBezTo>
                  <a:pt x="0" y="406400"/>
                  <a:pt x="88900" y="0"/>
                  <a:pt x="8890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p:nvPr/>
        </p:nvCxnSpPr>
        <p:spPr>
          <a:xfrm>
            <a:off x="4419600" y="4724400"/>
            <a:ext cx="2133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48200" y="5257801"/>
            <a:ext cx="5426486" cy="1200329"/>
          </a:xfrm>
          <a:prstGeom prst="rect">
            <a:avLst/>
          </a:prstGeom>
          <a:noFill/>
        </p:spPr>
        <p:txBody>
          <a:bodyPr wrap="none" rtlCol="0">
            <a:spAutoFit/>
          </a:bodyPr>
          <a:lstStyle/>
          <a:p>
            <a:r>
              <a:rPr lang="en-US" dirty="0"/>
              <a:t>Threads within a block can</a:t>
            </a:r>
          </a:p>
          <a:p>
            <a:r>
              <a:rPr lang="en-US" dirty="0"/>
              <a:t>synchronize using __</a:t>
            </a:r>
            <a:r>
              <a:rPr lang="en-US" dirty="0" err="1"/>
              <a:t>syncthreads</a:t>
            </a:r>
            <a:r>
              <a:rPr lang="en-US" dirty="0"/>
              <a:t>().</a:t>
            </a:r>
          </a:p>
          <a:p>
            <a:r>
              <a:rPr lang="en-US" dirty="0"/>
              <a:t>(This call synchronizes threads, also gives </a:t>
            </a:r>
          </a:p>
          <a:p>
            <a:r>
              <a:rPr lang="en-US" dirty="0"/>
              <a:t> the effect of the stronger fence “</a:t>
            </a:r>
            <a:r>
              <a:rPr lang="en-US" dirty="0" err="1"/>
              <a:t>thread_fence</a:t>
            </a:r>
            <a:r>
              <a:rPr lang="en-US" dirty="0"/>
              <a:t>”.)</a:t>
            </a:r>
          </a:p>
        </p:txBody>
      </p:sp>
      <p:cxnSp>
        <p:nvCxnSpPr>
          <p:cNvPr id="27" name="Straight Connector 26"/>
          <p:cNvCxnSpPr/>
          <p:nvPr/>
        </p:nvCxnSpPr>
        <p:spPr>
          <a:xfrm>
            <a:off x="2057400" y="4495800"/>
            <a:ext cx="4572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33601" y="5181600"/>
            <a:ext cx="3020379" cy="1477328"/>
          </a:xfrm>
          <a:prstGeom prst="rect">
            <a:avLst/>
          </a:prstGeom>
          <a:noFill/>
        </p:spPr>
        <p:txBody>
          <a:bodyPr wrap="none" rtlCol="0">
            <a:spAutoFit/>
          </a:bodyPr>
          <a:lstStyle/>
          <a:p>
            <a:r>
              <a:rPr lang="en-US" dirty="0"/>
              <a:t>For synchronization</a:t>
            </a:r>
          </a:p>
          <a:p>
            <a:r>
              <a:rPr lang="en-US" dirty="0"/>
              <a:t>across blocks, we must</a:t>
            </a:r>
          </a:p>
          <a:p>
            <a:r>
              <a:rPr lang="en-US" dirty="0"/>
              <a:t>use one of the CUDA</a:t>
            </a:r>
          </a:p>
          <a:p>
            <a:r>
              <a:rPr lang="en-US" dirty="0">
                <a:solidFill>
                  <a:srgbClr val="000090"/>
                </a:solidFill>
              </a:rPr>
              <a:t>Atomics </a:t>
            </a:r>
            <a:r>
              <a:rPr lang="en-US" b="1" dirty="0">
                <a:solidFill>
                  <a:srgbClr val="000090"/>
                </a:solidFill>
              </a:rPr>
              <a:t>(</a:t>
            </a:r>
            <a:r>
              <a:rPr lang="en-US" b="1" dirty="0" err="1">
                <a:solidFill>
                  <a:srgbClr val="000090"/>
                </a:solidFill>
              </a:rPr>
              <a:t>Zvonimir</a:t>
            </a:r>
            <a:r>
              <a:rPr lang="en-US" b="1" dirty="0">
                <a:solidFill>
                  <a:srgbClr val="000090"/>
                </a:solidFill>
              </a:rPr>
              <a:t> will</a:t>
            </a:r>
          </a:p>
          <a:p>
            <a:r>
              <a:rPr lang="en-US" b="1" dirty="0">
                <a:solidFill>
                  <a:srgbClr val="000090"/>
                </a:solidFill>
              </a:rPr>
              <a:t>present our NFM’13 work)</a:t>
            </a:r>
          </a:p>
        </p:txBody>
      </p:sp>
      <p:cxnSp>
        <p:nvCxnSpPr>
          <p:cNvPr id="32" name="Straight Arrow Connector 31"/>
          <p:cNvCxnSpPr>
            <a:stCxn id="30" idx="0"/>
          </p:cNvCxnSpPr>
          <p:nvPr/>
        </p:nvCxnSpPr>
        <p:spPr>
          <a:xfrm flipH="1" flipV="1">
            <a:off x="3352810" y="4572004"/>
            <a:ext cx="290981" cy="609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858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normAutofit/>
          </a:bodyPr>
          <a:lstStyle/>
          <a:p>
            <a:r>
              <a:rPr lang="en-US" sz="3600" dirty="0">
                <a:solidFill>
                  <a:srgbClr val="FF0000"/>
                </a:solidFill>
              </a:rPr>
              <a:t>Deadlocks caused by misused __</a:t>
            </a:r>
            <a:r>
              <a:rPr lang="en-US" sz="3600" dirty="0" err="1">
                <a:solidFill>
                  <a:srgbClr val="FF0000"/>
                </a:solidFill>
              </a:rPr>
              <a:t>syncthreads</a:t>
            </a:r>
            <a:r>
              <a:rPr lang="en-US" sz="3600" dirty="0">
                <a:solidFill>
                  <a:srgbClr val="FF0000"/>
                </a:solidFill>
              </a:rPr>
              <a:t>()</a:t>
            </a:r>
          </a:p>
        </p:txBody>
      </p:sp>
      <p:sp>
        <p:nvSpPr>
          <p:cNvPr id="9219" name="Content Placeholder 5"/>
          <p:cNvSpPr>
            <a:spLocks noGrp="1"/>
          </p:cNvSpPr>
          <p:nvPr>
            <p:ph idx="1"/>
          </p:nvPr>
        </p:nvSpPr>
        <p:spPr>
          <a:xfrm>
            <a:off x="1981200" y="1600200"/>
            <a:ext cx="8229600" cy="2286000"/>
          </a:xfrm>
        </p:spPr>
        <p:txBody>
          <a:bodyPr/>
          <a:lstStyle/>
          <a:p>
            <a:r>
              <a:rPr lang="en-US" dirty="0"/>
              <a:t>Cause a “hang” or unspecified behavior</a:t>
            </a:r>
            <a:endParaRPr lang="en-US" dirty="0">
              <a:solidFill>
                <a:srgbClr val="0000FF"/>
              </a:solidFill>
            </a:endParaRPr>
          </a:p>
        </p:txBody>
      </p:sp>
      <p:sp>
        <p:nvSpPr>
          <p:cNvPr id="9220" name="Slide Number Placeholder 1"/>
          <p:cNvSpPr>
            <a:spLocks noGrp="1"/>
          </p:cNvSpPr>
          <p:nvPr>
            <p:ph type="sldNum" sz="quarter" idx="10"/>
          </p:nvPr>
        </p:nvSpPr>
        <p:spPr>
          <a:noFill/>
          <a:ln>
            <a:miter lim="800000"/>
            <a:headEnd/>
            <a:tailEnd/>
          </a:ln>
        </p:spPr>
        <p:txBody>
          <a:bodyPr/>
          <a:lstStyle/>
          <a:p>
            <a:fld id="{D2B91CDE-AC5B-BD4F-B081-530AD2DFCE57}" type="slidenum">
              <a:rPr lang="en-US"/>
              <a:pPr/>
              <a:t>77</a:t>
            </a:fld>
            <a:endParaRPr lang="en-US"/>
          </a:p>
        </p:txBody>
      </p:sp>
      <p:grpSp>
        <p:nvGrpSpPr>
          <p:cNvPr id="2" name="Group 60"/>
          <p:cNvGrpSpPr>
            <a:grpSpLocks/>
          </p:cNvGrpSpPr>
          <p:nvPr/>
        </p:nvGrpSpPr>
        <p:grpSpPr bwMode="auto">
          <a:xfrm>
            <a:off x="7010400" y="3884613"/>
            <a:ext cx="685800" cy="1143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9255"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6"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9253"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4"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9249" name="Curved Connector 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50" name="Curved Connector 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9247" name="Curved Connector 1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8" name="Curved Connector 1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4724400" y="3884613"/>
            <a:ext cx="685800" cy="1143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9241" name="Curved Connector 3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2" name="Curved Connector 3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9239" name="Curved Connector 3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40" name="Curved Connector 3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9235" name="Curved Connector 2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6" name="Curved Connector 2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9233" name="Curved Connector 2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9234" name="Curved Connector 2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9223" name="Diamond 39"/>
          <p:cNvSpPr>
            <a:spLocks noChangeArrowheads="1"/>
          </p:cNvSpPr>
          <p:nvPr/>
        </p:nvSpPr>
        <p:spPr bwMode="auto">
          <a:xfrm>
            <a:off x="5638800" y="2894013"/>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9224" name="Straight Arrow Connector 41"/>
          <p:cNvCxnSpPr>
            <a:cxnSpLocks noChangeShapeType="1"/>
            <a:endCxn id="9223" idx="0"/>
          </p:cNvCxnSpPr>
          <p:nvPr/>
        </p:nvCxnSpPr>
        <p:spPr bwMode="auto">
          <a:xfrm rot="5400000">
            <a:off x="5905501" y="2703514"/>
            <a:ext cx="381000" cy="3175"/>
          </a:xfrm>
          <a:prstGeom prst="straightConnector1">
            <a:avLst/>
          </a:prstGeom>
          <a:noFill/>
          <a:ln w="9525">
            <a:solidFill>
              <a:schemeClr val="tx1"/>
            </a:solidFill>
            <a:round/>
            <a:headEnd/>
            <a:tailEnd type="arrow" w="med" len="med"/>
          </a:ln>
        </p:spPr>
      </p:cxnSp>
      <p:cxnSp>
        <p:nvCxnSpPr>
          <p:cNvPr id="9225" name="Shape 43"/>
          <p:cNvCxnSpPr>
            <a:cxnSpLocks noChangeShapeType="1"/>
            <a:stCxn id="9223" idx="1"/>
          </p:cNvCxnSpPr>
          <p:nvPr/>
        </p:nvCxnSpPr>
        <p:spPr bwMode="auto">
          <a:xfrm rot="10800000" flipV="1">
            <a:off x="5257800" y="3160713"/>
            <a:ext cx="381000" cy="495300"/>
          </a:xfrm>
          <a:prstGeom prst="bentConnector2">
            <a:avLst/>
          </a:prstGeom>
          <a:noFill/>
          <a:ln w="9525">
            <a:solidFill>
              <a:schemeClr val="tx1"/>
            </a:solidFill>
            <a:round/>
            <a:headEnd/>
            <a:tailEnd type="arrow" w="med" len="med"/>
          </a:ln>
        </p:spPr>
      </p:cxnSp>
      <p:cxnSp>
        <p:nvCxnSpPr>
          <p:cNvPr id="9226" name="Shape 46"/>
          <p:cNvCxnSpPr>
            <a:cxnSpLocks noChangeShapeType="1"/>
            <a:stCxn id="9223" idx="3"/>
          </p:cNvCxnSpPr>
          <p:nvPr/>
        </p:nvCxnSpPr>
        <p:spPr bwMode="auto">
          <a:xfrm>
            <a:off x="6553200" y="3160713"/>
            <a:ext cx="457200" cy="495300"/>
          </a:xfrm>
          <a:prstGeom prst="bentConnector2">
            <a:avLst/>
          </a:prstGeom>
          <a:noFill/>
          <a:ln w="9525">
            <a:solidFill>
              <a:schemeClr val="tx1"/>
            </a:solidFill>
            <a:round/>
            <a:headEnd/>
            <a:tailEnd type="arrow" w="med" len="med"/>
          </a:ln>
        </p:spPr>
      </p:cxnSp>
      <p:sp>
        <p:nvSpPr>
          <p:cNvPr id="9227" name="Rectangle 47"/>
          <p:cNvSpPr>
            <a:spLocks noChangeArrowheads="1"/>
          </p:cNvSpPr>
          <p:nvPr/>
        </p:nvSpPr>
        <p:spPr bwMode="auto">
          <a:xfrm>
            <a:off x="4495800" y="4418013"/>
            <a:ext cx="1295400" cy="762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9228" name="TextBox 48"/>
          <p:cNvSpPr txBox="1">
            <a:spLocks noChangeArrowheads="1"/>
          </p:cNvSpPr>
          <p:nvPr/>
        </p:nvSpPr>
        <p:spPr bwMode="auto">
          <a:xfrm>
            <a:off x="2667001" y="4189413"/>
            <a:ext cx="1883849" cy="369332"/>
          </a:xfrm>
          <a:prstGeom prst="rect">
            <a:avLst/>
          </a:prstGeom>
          <a:noFill/>
          <a:ln w="9525">
            <a:noFill/>
            <a:miter lim="800000"/>
            <a:headEnd/>
            <a:tailEnd/>
          </a:ln>
        </p:spPr>
        <p:txBody>
          <a:bodyPr wrap="none">
            <a:prstTxWarp prst="textNoShape">
              <a:avLst/>
            </a:prstTxWarp>
            <a:spAutoFit/>
          </a:bodyPr>
          <a:lstStyle/>
          <a:p>
            <a:r>
              <a:rPr lang="en-US"/>
              <a:t>__SyncThreads()</a:t>
            </a:r>
          </a:p>
        </p:txBody>
      </p:sp>
    </p:spTree>
    <p:extLst>
      <p:ext uri="{BB962C8B-B14F-4D97-AF65-F5344CB8AC3E}">
        <p14:creationId xmlns:p14="http://schemas.microsoft.com/office/powerpoint/2010/main" val="256009603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7EFA5B50-7774-8947-921D-767CE20A3699}" type="slidenum">
              <a:rPr lang="en-US" sz="1200">
                <a:solidFill>
                  <a:srgbClr val="898989"/>
                </a:solidFill>
              </a:rPr>
              <a:pPr algn="r"/>
              <a:t>78</a:t>
            </a:fld>
            <a:endParaRPr lang="en-US" sz="1200">
              <a:solidFill>
                <a:srgbClr val="898989"/>
              </a:solidFill>
            </a:endParaRPr>
          </a:p>
        </p:txBody>
      </p:sp>
      <p:sp>
        <p:nvSpPr>
          <p:cNvPr id="22531" name="Rectangle 2"/>
          <p:cNvSpPr>
            <a:spLocks noGrp="1" noChangeArrowheads="1"/>
          </p:cNvSpPr>
          <p:nvPr>
            <p:ph type="title" idx="4294967295"/>
          </p:nvPr>
        </p:nvSpPr>
        <p:spPr>
          <a:xfrm>
            <a:off x="1981200" y="274638"/>
            <a:ext cx="8229600" cy="639762"/>
          </a:xfrm>
        </p:spPr>
        <p:txBody>
          <a:bodyPr>
            <a:normAutofit fontScale="90000"/>
          </a:bodyPr>
          <a:lstStyle/>
          <a:p>
            <a:r>
              <a:rPr lang="en-US" sz="3600" dirty="0">
                <a:solidFill>
                  <a:srgbClr val="CC0000"/>
                </a:solidFill>
              </a:rPr>
              <a:t>Illustration of “Deadlock” (conceptual deadlock; behavior is really undefined)</a:t>
            </a:r>
          </a:p>
        </p:txBody>
      </p:sp>
      <p:sp>
        <p:nvSpPr>
          <p:cNvPr id="22537" name="Text Box 9"/>
          <p:cNvSpPr txBox="1">
            <a:spLocks noChangeArrowheads="1"/>
          </p:cNvSpPr>
          <p:nvPr/>
        </p:nvSpPr>
        <p:spPr bwMode="auto">
          <a:xfrm>
            <a:off x="1905000" y="1219201"/>
            <a:ext cx="4876800" cy="2769989"/>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a:t>
            </a:r>
            <a:r>
              <a:rPr lang="en-US" sz="2000" dirty="0" err="1"/>
              <a:t>idx</a:t>
            </a:r>
            <a:r>
              <a:rPr lang="en-US" sz="2000" dirty="0"/>
              <a:t> == 3) {  </a:t>
            </a:r>
          </a:p>
          <a:p>
            <a:r>
              <a:rPr lang="en-US" sz="1400" dirty="0"/>
              <a:t>   ….</a:t>
            </a:r>
          </a:p>
          <a:p>
            <a:r>
              <a:rPr lang="en-US" sz="2000" dirty="0"/>
              <a:t>        </a:t>
            </a:r>
            <a:r>
              <a:rPr lang="en-US" sz="2000" dirty="0">
                <a:solidFill>
                  <a:srgbClr val="CC0000"/>
                </a:solidFill>
              </a:rPr>
              <a:t>__</a:t>
            </a:r>
            <a:r>
              <a:rPr lang="en-US" sz="2000" dirty="0" err="1">
                <a:solidFill>
                  <a:srgbClr val="CC0000"/>
                </a:solidFill>
              </a:rPr>
              <a:t>syncthreads</a:t>
            </a:r>
            <a:r>
              <a:rPr lang="en-US" sz="2000" dirty="0">
                <a:solidFill>
                  <a:srgbClr val="CC0000"/>
                </a:solidFill>
              </a:rPr>
              <a:t>();</a:t>
            </a:r>
          </a:p>
          <a:p>
            <a:r>
              <a:rPr lang="en-US" sz="2000" dirty="0"/>
              <a:t>  }</a:t>
            </a:r>
            <a:endParaRPr lang="en-US" sz="1000" dirty="0"/>
          </a:p>
          <a:p>
            <a:endParaRPr lang="en-US" dirty="0"/>
          </a:p>
        </p:txBody>
      </p:sp>
      <p:sp>
        <p:nvSpPr>
          <p:cNvPr id="22539" name="Oval 1"/>
          <p:cNvSpPr>
            <a:spLocks noChangeArrowheads="1"/>
          </p:cNvSpPr>
          <p:nvPr/>
        </p:nvSpPr>
        <p:spPr bwMode="auto">
          <a:xfrm>
            <a:off x="7543800" y="1447801"/>
            <a:ext cx="152400" cy="142875"/>
          </a:xfrm>
          <a:prstGeom prst="ellipse">
            <a:avLst/>
          </a:prstGeom>
          <a:solidFill>
            <a:schemeClr val="accent1"/>
          </a:solidFill>
          <a:ln w="9525">
            <a:solidFill>
              <a:schemeClr val="tx1"/>
            </a:solidFill>
            <a:round/>
            <a:headEnd/>
            <a:tailEnd/>
          </a:ln>
          <a:effectLst/>
        </p:spPr>
        <p:txBody>
          <a:bodyPr>
            <a:prstTxWarp prst="textNoShape">
              <a:avLst/>
            </a:prstTxWarp>
          </a:bodyPr>
          <a:lstStyle/>
          <a:p>
            <a:endParaRPr lang="en-US"/>
          </a:p>
        </p:txBody>
      </p:sp>
      <p:cxnSp>
        <p:nvCxnSpPr>
          <p:cNvPr id="22540" name="Straight Arrow Connector 3"/>
          <p:cNvCxnSpPr>
            <a:cxnSpLocks noChangeShapeType="1"/>
          </p:cNvCxnSpPr>
          <p:nvPr/>
        </p:nvCxnSpPr>
        <p:spPr bwMode="auto">
          <a:xfrm flipH="1">
            <a:off x="7239000" y="1590675"/>
            <a:ext cx="304800" cy="457200"/>
          </a:xfrm>
          <a:prstGeom prst="straightConnector1">
            <a:avLst/>
          </a:prstGeom>
          <a:noFill/>
          <a:ln w="9525">
            <a:solidFill>
              <a:schemeClr val="tx1"/>
            </a:solidFill>
            <a:round/>
            <a:headEnd/>
            <a:tailEnd type="arrow" w="med" len="med"/>
          </a:ln>
          <a:effectLst/>
        </p:spPr>
      </p:cxnSp>
      <p:cxnSp>
        <p:nvCxnSpPr>
          <p:cNvPr id="22541" name="Straight Arrow Connector 5"/>
          <p:cNvCxnSpPr>
            <a:cxnSpLocks noChangeShapeType="1"/>
          </p:cNvCxnSpPr>
          <p:nvPr/>
        </p:nvCxnSpPr>
        <p:spPr bwMode="auto">
          <a:xfrm>
            <a:off x="7696200" y="1590675"/>
            <a:ext cx="381000" cy="457200"/>
          </a:xfrm>
          <a:prstGeom prst="straightConnector1">
            <a:avLst/>
          </a:prstGeom>
          <a:noFill/>
          <a:ln w="9525">
            <a:solidFill>
              <a:schemeClr val="tx1"/>
            </a:solidFill>
            <a:round/>
            <a:headEnd/>
            <a:tailEnd type="arrow" w="med" len="med"/>
          </a:ln>
          <a:effectLst/>
        </p:spPr>
      </p:cxnSp>
      <p:sp>
        <p:nvSpPr>
          <p:cNvPr id="22542" name="TextBox 6"/>
          <p:cNvSpPr txBox="1">
            <a:spLocks noChangeArrowheads="1"/>
          </p:cNvSpPr>
          <p:nvPr/>
        </p:nvSpPr>
        <p:spPr bwMode="auto">
          <a:xfrm>
            <a:off x="6781800" y="1514476"/>
            <a:ext cx="762000" cy="307975"/>
          </a:xfrm>
          <a:prstGeom prst="rect">
            <a:avLst/>
          </a:prstGeom>
          <a:noFill/>
          <a:ln w="9525">
            <a:noFill/>
            <a:miter lim="800000"/>
            <a:headEnd/>
            <a:tailEnd/>
          </a:ln>
        </p:spPr>
        <p:txBody>
          <a:bodyPr>
            <a:prstTxWarp prst="textNoShape">
              <a:avLst/>
            </a:prstTxWarp>
            <a:spAutoFit/>
          </a:bodyPr>
          <a:lstStyle/>
          <a:p>
            <a:r>
              <a:rPr lang="en-US" sz="1400"/>
              <a:t>idx &lt; N</a:t>
            </a:r>
          </a:p>
        </p:txBody>
      </p:sp>
      <p:sp>
        <p:nvSpPr>
          <p:cNvPr id="22543" name="TextBox 27"/>
          <p:cNvSpPr txBox="1">
            <a:spLocks noChangeArrowheads="1"/>
          </p:cNvSpPr>
          <p:nvPr/>
        </p:nvSpPr>
        <p:spPr bwMode="auto">
          <a:xfrm>
            <a:off x="7848600" y="1511301"/>
            <a:ext cx="838200" cy="307975"/>
          </a:xfrm>
          <a:prstGeom prst="rect">
            <a:avLst/>
          </a:prstGeom>
          <a:noFill/>
          <a:ln w="9525">
            <a:noFill/>
            <a:miter lim="800000"/>
            <a:headEnd/>
            <a:tailEnd/>
          </a:ln>
        </p:spPr>
        <p:txBody>
          <a:bodyPr>
            <a:prstTxWarp prst="textNoShape">
              <a:avLst/>
            </a:prstTxWarp>
            <a:spAutoFit/>
          </a:bodyPr>
          <a:lstStyle/>
          <a:p>
            <a:r>
              <a:rPr lang="en-US" sz="1400"/>
              <a:t>idx ≥ N</a:t>
            </a:r>
          </a:p>
        </p:txBody>
      </p:sp>
      <p:sp>
        <p:nvSpPr>
          <p:cNvPr id="22544" name="Line 69"/>
          <p:cNvSpPr>
            <a:spLocks noChangeShapeType="1"/>
          </p:cNvSpPr>
          <p:nvPr/>
        </p:nvSpPr>
        <p:spPr bwMode="auto">
          <a:xfrm>
            <a:off x="6978650" y="1819275"/>
            <a:ext cx="565150" cy="0"/>
          </a:xfrm>
          <a:prstGeom prst="line">
            <a:avLst/>
          </a:prstGeom>
          <a:noFill/>
          <a:ln w="38100" cmpd="dbl">
            <a:solidFill>
              <a:srgbClr val="FF0000"/>
            </a:solidFill>
            <a:round/>
            <a:headEnd/>
            <a:tailEnd/>
          </a:ln>
        </p:spPr>
        <p:txBody>
          <a:bodyPr>
            <a:prstTxWarp prst="textNoShape">
              <a:avLst/>
            </a:prstTxWarp>
          </a:bodyPr>
          <a:lstStyle/>
          <a:p>
            <a:endParaRPr lang="en-US"/>
          </a:p>
        </p:txBody>
      </p:sp>
      <p:sp>
        <p:nvSpPr>
          <p:cNvPr id="12" name="TextBox 11"/>
          <p:cNvSpPr txBox="1"/>
          <p:nvPr/>
        </p:nvSpPr>
        <p:spPr>
          <a:xfrm>
            <a:off x="6629401" y="2819400"/>
            <a:ext cx="3145413" cy="3416320"/>
          </a:xfrm>
          <a:prstGeom prst="rect">
            <a:avLst/>
          </a:prstGeom>
          <a:noFill/>
        </p:spPr>
        <p:txBody>
          <a:bodyPr wrap="none" rtlCol="0">
            <a:spAutoFit/>
          </a:bodyPr>
          <a:lstStyle/>
          <a:p>
            <a:endParaRPr lang="en-US" dirty="0"/>
          </a:p>
          <a:p>
            <a:r>
              <a:rPr lang="en-US" dirty="0"/>
              <a:t>__kernel__ void deadlock() {</a:t>
            </a:r>
          </a:p>
          <a:p>
            <a:r>
              <a:rPr lang="en-US" dirty="0"/>
              <a:t>  if (</a:t>
            </a:r>
            <a:r>
              <a:rPr lang="en-US" dirty="0" err="1"/>
              <a:t>threadIdx.x</a:t>
            </a:r>
            <a:r>
              <a:rPr lang="en-US" dirty="0"/>
              <a:t> &gt; 0) {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a:t>
            </a:r>
          </a:p>
          <a:p>
            <a:r>
              <a:rPr lang="en-US" dirty="0"/>
              <a:t>  }</a:t>
            </a:r>
          </a:p>
          <a:p>
            <a:r>
              <a:rPr lang="en-US" dirty="0"/>
              <a:t>  else {</a:t>
            </a:r>
          </a:p>
          <a:p>
            <a:r>
              <a:rPr lang="en-US" dirty="0"/>
              <a:t>    </a:t>
            </a:r>
            <a:r>
              <a:rPr lang="en-US" dirty="0" err="1"/>
              <a:t>v[threadIdx.x</a:t>
            </a:r>
            <a:r>
              <a:rPr lang="en-US" dirty="0"/>
              <a:t>]--;</a:t>
            </a:r>
          </a:p>
          <a:p>
            <a:r>
              <a:rPr lang="en-US" dirty="0"/>
              <a:t>    </a:t>
            </a:r>
            <a:r>
              <a:rPr lang="en-US" dirty="0">
                <a:solidFill>
                  <a:srgbClr val="0000FF"/>
                </a:solidFill>
              </a:rPr>
              <a:t>__</a:t>
            </a:r>
            <a:r>
              <a:rPr lang="en-US" dirty="0" err="1">
                <a:solidFill>
                  <a:srgbClr val="0000FF"/>
                </a:solidFill>
              </a:rPr>
              <a:t>syncthreads</a:t>
            </a:r>
            <a:r>
              <a:rPr lang="en-US" dirty="0">
                <a:solidFill>
                  <a:srgbClr val="0000FF"/>
                </a:solidFill>
              </a:rPr>
              <a:t>();  </a:t>
            </a:r>
          </a:p>
          <a:p>
            <a:r>
              <a:rPr lang="en-US" dirty="0"/>
              <a:t>  }</a:t>
            </a:r>
          </a:p>
          <a:p>
            <a:r>
              <a:rPr lang="en-US" dirty="0"/>
              <a:t>}</a:t>
            </a:r>
          </a:p>
          <a:p>
            <a:endParaRPr lang="en-US" dirty="0"/>
          </a:p>
        </p:txBody>
      </p:sp>
      <p:sp>
        <p:nvSpPr>
          <p:cNvPr id="13" name="TextBox 12"/>
          <p:cNvSpPr txBox="1"/>
          <p:nvPr/>
        </p:nvSpPr>
        <p:spPr>
          <a:xfrm>
            <a:off x="3200400" y="4876801"/>
            <a:ext cx="3390672" cy="1200329"/>
          </a:xfrm>
          <a:prstGeom prst="rect">
            <a:avLst/>
          </a:prstGeom>
          <a:noFill/>
        </p:spPr>
        <p:txBody>
          <a:bodyPr wrap="none" rtlCol="0">
            <a:spAutoFit/>
          </a:bodyPr>
          <a:lstStyle/>
          <a:p>
            <a:r>
              <a:rPr lang="en-US" sz="2400" dirty="0"/>
              <a:t>Suffers from Textually</a:t>
            </a:r>
          </a:p>
          <a:p>
            <a:r>
              <a:rPr lang="en-US" sz="2400" dirty="0"/>
              <a:t>Non-aligned Barriers</a:t>
            </a:r>
          </a:p>
          <a:p>
            <a:r>
              <a:rPr lang="en-US" sz="2400" dirty="0"/>
              <a:t>(example Deadlock1.C)</a:t>
            </a:r>
          </a:p>
        </p:txBody>
      </p:sp>
      <p:cxnSp>
        <p:nvCxnSpPr>
          <p:cNvPr id="15" name="Straight Arrow Connector 14"/>
          <p:cNvCxnSpPr/>
          <p:nvPr/>
        </p:nvCxnSpPr>
        <p:spPr>
          <a:xfrm rot="5400000" flipH="1" flipV="1">
            <a:off x="5981700" y="4457700"/>
            <a:ext cx="5334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543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1981200" y="76200"/>
            <a:ext cx="8229600" cy="1143000"/>
          </a:xfrm>
        </p:spPr>
        <p:txBody>
          <a:bodyPr>
            <a:normAutofit/>
          </a:bodyPr>
          <a:lstStyle/>
          <a:p>
            <a:r>
              <a:rPr lang="en-US" sz="3600" dirty="0">
                <a:solidFill>
                  <a:srgbClr val="FF0000"/>
                </a:solidFill>
              </a:rPr>
              <a:t>Warp Divergence</a:t>
            </a:r>
          </a:p>
        </p:txBody>
      </p:sp>
      <p:sp>
        <p:nvSpPr>
          <p:cNvPr id="11268" name="Slide Number Placeholder 1"/>
          <p:cNvSpPr>
            <a:spLocks noGrp="1"/>
          </p:cNvSpPr>
          <p:nvPr>
            <p:ph type="sldNum" sz="quarter" idx="10"/>
          </p:nvPr>
        </p:nvSpPr>
        <p:spPr>
          <a:noFill/>
          <a:ln>
            <a:miter lim="800000"/>
            <a:headEnd/>
            <a:tailEnd/>
          </a:ln>
        </p:spPr>
        <p:txBody>
          <a:bodyPr/>
          <a:lstStyle/>
          <a:p>
            <a:fld id="{C04E4F88-DE8C-2440-9570-4188C82A51AC}" type="slidenum">
              <a:rPr lang="en-US"/>
              <a:pPr/>
              <a:t>79</a:t>
            </a:fld>
            <a:endParaRPr lang="en-US"/>
          </a:p>
        </p:txBody>
      </p:sp>
      <p:grpSp>
        <p:nvGrpSpPr>
          <p:cNvPr id="2" name="Group 56"/>
          <p:cNvGrpSpPr>
            <a:grpSpLocks/>
          </p:cNvGrpSpPr>
          <p:nvPr/>
        </p:nvGrpSpPr>
        <p:grpSpPr bwMode="auto">
          <a:xfrm>
            <a:off x="3048000" y="1828801"/>
            <a:ext cx="914400" cy="608013"/>
            <a:chOff x="5334000" y="4344194"/>
            <a:chExt cx="1752600" cy="1142206"/>
          </a:xfrm>
        </p:grpSpPr>
        <p:sp>
          <p:nvSpPr>
            <p:cNvPr id="11301" name="Diamond 35"/>
            <p:cNvSpPr>
              <a:spLocks noChangeArrowheads="1"/>
            </p:cNvSpPr>
            <p:nvPr/>
          </p:nvSpPr>
          <p:spPr bwMode="auto">
            <a:xfrm>
              <a:off x="5715000" y="4724400"/>
              <a:ext cx="914400" cy="533400"/>
            </a:xfrm>
            <a:prstGeom prst="diamond">
              <a:avLst/>
            </a:prstGeom>
            <a:solidFill>
              <a:schemeClr val="accent1"/>
            </a:solidFill>
            <a:ln w="9525">
              <a:solidFill>
                <a:schemeClr val="tx1"/>
              </a:solidFill>
              <a:round/>
              <a:headEnd/>
              <a:tailEnd/>
            </a:ln>
          </p:spPr>
          <p:txBody>
            <a:bodyPr>
              <a:prstTxWarp prst="textNoShape">
                <a:avLst/>
              </a:prstTxWarp>
            </a:bodyPr>
            <a:lstStyle/>
            <a:p>
              <a:endParaRPr lang="en-US"/>
            </a:p>
          </p:txBody>
        </p:sp>
        <p:cxnSp>
          <p:nvCxnSpPr>
            <p:cNvPr id="11302" name="Straight Arrow Connector 36"/>
            <p:cNvCxnSpPr>
              <a:cxnSpLocks noChangeShapeType="1"/>
              <a:endCxn id="11301" idx="0"/>
            </p:cNvCxnSpPr>
            <p:nvPr/>
          </p:nvCxnSpPr>
          <p:spPr bwMode="auto">
            <a:xfrm rot="5400000">
              <a:off x="5981700" y="4533900"/>
              <a:ext cx="381000" cy="1588"/>
            </a:xfrm>
            <a:prstGeom prst="straightConnector1">
              <a:avLst/>
            </a:prstGeom>
            <a:noFill/>
            <a:ln w="9525">
              <a:solidFill>
                <a:schemeClr val="tx1"/>
              </a:solidFill>
              <a:round/>
              <a:headEnd/>
              <a:tailEnd type="arrow" w="med" len="med"/>
            </a:ln>
          </p:spPr>
        </p:cxnSp>
        <p:cxnSp>
          <p:nvCxnSpPr>
            <p:cNvPr id="11303" name="Shape 37"/>
            <p:cNvCxnSpPr>
              <a:cxnSpLocks noChangeShapeType="1"/>
              <a:stCxn id="11301" idx="1"/>
            </p:cNvCxnSpPr>
            <p:nvPr/>
          </p:nvCxnSpPr>
          <p:spPr bwMode="auto">
            <a:xfrm rot="10800000" flipV="1">
              <a:off x="5334000" y="4991100"/>
              <a:ext cx="381000" cy="495300"/>
            </a:xfrm>
            <a:prstGeom prst="bentConnector2">
              <a:avLst/>
            </a:prstGeom>
            <a:noFill/>
            <a:ln w="9525">
              <a:solidFill>
                <a:schemeClr val="tx1"/>
              </a:solidFill>
              <a:round/>
              <a:headEnd/>
              <a:tailEnd type="arrow" w="med" len="med"/>
            </a:ln>
          </p:spPr>
        </p:cxnSp>
        <p:cxnSp>
          <p:nvCxnSpPr>
            <p:cNvPr id="11304" name="Shape 38"/>
            <p:cNvCxnSpPr>
              <a:cxnSpLocks noChangeShapeType="1"/>
              <a:stCxn id="11301" idx="3"/>
            </p:cNvCxnSpPr>
            <p:nvPr/>
          </p:nvCxnSpPr>
          <p:spPr bwMode="auto">
            <a:xfrm>
              <a:off x="6629400" y="4991100"/>
              <a:ext cx="457200" cy="495300"/>
            </a:xfrm>
            <a:prstGeom prst="bentConnector2">
              <a:avLst/>
            </a:prstGeom>
            <a:noFill/>
            <a:ln w="9525">
              <a:solidFill>
                <a:schemeClr val="tx1"/>
              </a:solidFill>
              <a:round/>
              <a:headEnd/>
              <a:tailEnd type="arrow" w="med" len="med"/>
            </a:ln>
          </p:spPr>
        </p:cxnSp>
      </p:grpSp>
      <p:grpSp>
        <p:nvGrpSpPr>
          <p:cNvPr id="3" name="Group 81"/>
          <p:cNvGrpSpPr>
            <a:grpSpLocks/>
          </p:cNvGrpSpPr>
          <p:nvPr/>
        </p:nvGrpSpPr>
        <p:grpSpPr bwMode="auto">
          <a:xfrm>
            <a:off x="2895600" y="2436813"/>
            <a:ext cx="304800" cy="381000"/>
            <a:chOff x="3809999" y="3505200"/>
            <a:chExt cx="685801" cy="1143000"/>
          </a:xfrm>
        </p:grpSpPr>
        <p:grpSp>
          <p:nvGrpSpPr>
            <p:cNvPr id="4" name="Group 21"/>
            <p:cNvGrpSpPr>
              <a:grpSpLocks/>
            </p:cNvGrpSpPr>
            <p:nvPr/>
          </p:nvGrpSpPr>
          <p:grpSpPr bwMode="auto">
            <a:xfrm>
              <a:off x="3809999" y="3505200"/>
              <a:ext cx="381000" cy="1143000"/>
              <a:chOff x="3809999" y="3505200"/>
              <a:chExt cx="381000" cy="1143000"/>
            </a:xfrm>
          </p:grpSpPr>
          <p:grpSp>
            <p:nvGrpSpPr>
              <p:cNvPr id="5" name="Group 17"/>
              <p:cNvGrpSpPr>
                <a:grpSpLocks/>
              </p:cNvGrpSpPr>
              <p:nvPr/>
            </p:nvGrpSpPr>
            <p:grpSpPr bwMode="auto">
              <a:xfrm>
                <a:off x="3809999" y="3505200"/>
                <a:ext cx="228600" cy="1143000"/>
                <a:chOff x="3809999" y="3505200"/>
                <a:chExt cx="228600" cy="1143000"/>
              </a:xfrm>
            </p:grpSpPr>
            <p:cxnSp>
              <p:nvCxnSpPr>
                <p:cNvPr id="11299" name="Curved Connector 70"/>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300" name="Curved Connector 71"/>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6" name="Group 18"/>
              <p:cNvGrpSpPr>
                <a:grpSpLocks/>
              </p:cNvGrpSpPr>
              <p:nvPr/>
            </p:nvGrpSpPr>
            <p:grpSpPr bwMode="auto">
              <a:xfrm>
                <a:off x="3962399" y="3505200"/>
                <a:ext cx="228600" cy="1143000"/>
                <a:chOff x="3809999" y="3505200"/>
                <a:chExt cx="228600" cy="1143000"/>
              </a:xfrm>
            </p:grpSpPr>
            <p:cxnSp>
              <p:nvCxnSpPr>
                <p:cNvPr id="11297" name="Curved Connector 6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8" name="Curved Connector 6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7" name="Group 22"/>
            <p:cNvGrpSpPr>
              <a:grpSpLocks/>
            </p:cNvGrpSpPr>
            <p:nvPr/>
          </p:nvGrpSpPr>
          <p:grpSpPr bwMode="auto">
            <a:xfrm>
              <a:off x="4114800" y="3505200"/>
              <a:ext cx="381000" cy="1143000"/>
              <a:chOff x="3809999" y="3505200"/>
              <a:chExt cx="381000" cy="1143000"/>
            </a:xfrm>
          </p:grpSpPr>
          <p:grpSp>
            <p:nvGrpSpPr>
              <p:cNvPr id="8" name="Group 17"/>
              <p:cNvGrpSpPr>
                <a:grpSpLocks/>
              </p:cNvGrpSpPr>
              <p:nvPr/>
            </p:nvGrpSpPr>
            <p:grpSpPr bwMode="auto">
              <a:xfrm>
                <a:off x="3809999" y="3505200"/>
                <a:ext cx="228600" cy="1143000"/>
                <a:chOff x="3809999" y="3505200"/>
                <a:chExt cx="228600" cy="1143000"/>
              </a:xfrm>
            </p:grpSpPr>
            <p:cxnSp>
              <p:nvCxnSpPr>
                <p:cNvPr id="11293" name="Curved Connector 6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4" name="Curved Connector 6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9" name="Group 18"/>
              <p:cNvGrpSpPr>
                <a:grpSpLocks/>
              </p:cNvGrpSpPr>
              <p:nvPr/>
            </p:nvGrpSpPr>
            <p:grpSpPr bwMode="auto">
              <a:xfrm>
                <a:off x="3962399" y="3505200"/>
                <a:ext cx="228600" cy="1143000"/>
                <a:chOff x="3809999" y="3505200"/>
                <a:chExt cx="228600" cy="1143000"/>
              </a:xfrm>
            </p:grpSpPr>
            <p:cxnSp>
              <p:nvCxnSpPr>
                <p:cNvPr id="11291" name="Curved Connector 6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92" name="Curved Connector 6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cxnSp>
        <p:nvCxnSpPr>
          <p:cNvPr id="11271" name="Elbow Connector 73"/>
          <p:cNvCxnSpPr>
            <a:cxnSpLocks noChangeShapeType="1"/>
          </p:cNvCxnSpPr>
          <p:nvPr/>
        </p:nvCxnSpPr>
        <p:spPr bwMode="auto">
          <a:xfrm rot="5400000">
            <a:off x="2933700" y="2474913"/>
            <a:ext cx="1143000" cy="914400"/>
          </a:xfrm>
          <a:prstGeom prst="bentConnector3">
            <a:avLst>
              <a:gd name="adj1" fmla="val 50000"/>
            </a:avLst>
          </a:prstGeom>
          <a:noFill/>
          <a:ln w="9525">
            <a:solidFill>
              <a:schemeClr val="tx1"/>
            </a:solidFill>
            <a:round/>
            <a:headEnd/>
            <a:tailEnd type="arrow" w="med" len="med"/>
          </a:ln>
        </p:spPr>
      </p:cxnSp>
      <p:grpSp>
        <p:nvGrpSpPr>
          <p:cNvPr id="10" name="Group 81"/>
          <p:cNvGrpSpPr>
            <a:grpSpLocks/>
          </p:cNvGrpSpPr>
          <p:nvPr/>
        </p:nvGrpSpPr>
        <p:grpSpPr bwMode="auto">
          <a:xfrm>
            <a:off x="2895600" y="3503613"/>
            <a:ext cx="304800" cy="381000"/>
            <a:chOff x="3809999" y="3505200"/>
            <a:chExt cx="685801" cy="1143000"/>
          </a:xfrm>
        </p:grpSpPr>
        <p:grpSp>
          <p:nvGrpSpPr>
            <p:cNvPr id="11" name="Group 21"/>
            <p:cNvGrpSpPr>
              <a:grpSpLocks/>
            </p:cNvGrpSpPr>
            <p:nvPr/>
          </p:nvGrpSpPr>
          <p:grpSpPr bwMode="auto">
            <a:xfrm>
              <a:off x="3809999" y="3505200"/>
              <a:ext cx="381000" cy="1143000"/>
              <a:chOff x="3809999" y="3505200"/>
              <a:chExt cx="381000" cy="1143000"/>
            </a:xfrm>
          </p:grpSpPr>
          <p:grpSp>
            <p:nvGrpSpPr>
              <p:cNvPr id="12" name="Group 17"/>
              <p:cNvGrpSpPr>
                <a:grpSpLocks/>
              </p:cNvGrpSpPr>
              <p:nvPr/>
            </p:nvGrpSpPr>
            <p:grpSpPr bwMode="auto">
              <a:xfrm>
                <a:off x="3809999" y="3505200"/>
                <a:ext cx="228600" cy="1143000"/>
                <a:chOff x="3809999" y="3505200"/>
                <a:chExt cx="228600" cy="1143000"/>
              </a:xfrm>
            </p:grpSpPr>
            <p:cxnSp>
              <p:nvCxnSpPr>
                <p:cNvPr id="11285" name="Curved Connector 8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6" name="Curved Connector 8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3" name="Group 18"/>
              <p:cNvGrpSpPr>
                <a:grpSpLocks/>
              </p:cNvGrpSpPr>
              <p:nvPr/>
            </p:nvGrpSpPr>
            <p:grpSpPr bwMode="auto">
              <a:xfrm>
                <a:off x="3962399" y="3505200"/>
                <a:ext cx="228600" cy="1143000"/>
                <a:chOff x="3809999" y="3505200"/>
                <a:chExt cx="228600" cy="1143000"/>
              </a:xfrm>
            </p:grpSpPr>
            <p:cxnSp>
              <p:nvCxnSpPr>
                <p:cNvPr id="11283" name="Curved Connector 85"/>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4" name="Curved Connector 86"/>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4" name="Group 22"/>
            <p:cNvGrpSpPr>
              <a:grpSpLocks/>
            </p:cNvGrpSpPr>
            <p:nvPr/>
          </p:nvGrpSpPr>
          <p:grpSpPr bwMode="auto">
            <a:xfrm>
              <a:off x="4114800" y="3505200"/>
              <a:ext cx="381000" cy="1143000"/>
              <a:chOff x="3809999" y="3505200"/>
              <a:chExt cx="381000" cy="1143000"/>
            </a:xfrm>
          </p:grpSpPr>
          <p:grpSp>
            <p:nvGrpSpPr>
              <p:cNvPr id="15" name="Group 17"/>
              <p:cNvGrpSpPr>
                <a:grpSpLocks/>
              </p:cNvGrpSpPr>
              <p:nvPr/>
            </p:nvGrpSpPr>
            <p:grpSpPr bwMode="auto">
              <a:xfrm>
                <a:off x="3809999" y="3505200"/>
                <a:ext cx="228600" cy="1143000"/>
                <a:chOff x="3809999" y="3505200"/>
                <a:chExt cx="228600" cy="1143000"/>
              </a:xfrm>
            </p:grpSpPr>
            <p:cxnSp>
              <p:nvCxnSpPr>
                <p:cNvPr id="11279" name="Curved Connector 8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80" name="Curved Connector 8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6" name="Group 18"/>
              <p:cNvGrpSpPr>
                <a:grpSpLocks/>
              </p:cNvGrpSpPr>
              <p:nvPr/>
            </p:nvGrpSpPr>
            <p:grpSpPr bwMode="auto">
              <a:xfrm>
                <a:off x="3962399" y="3505200"/>
                <a:ext cx="228600" cy="1143000"/>
                <a:chOff x="3809999" y="3505200"/>
                <a:chExt cx="228600" cy="1143000"/>
              </a:xfrm>
            </p:grpSpPr>
            <p:cxnSp>
              <p:nvCxnSpPr>
                <p:cNvPr id="11277" name="Curved Connector 7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1278" name="Curved Connector 8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42" name="Text Box 9"/>
          <p:cNvSpPr txBox="1">
            <a:spLocks noChangeArrowheads="1"/>
          </p:cNvSpPr>
          <p:nvPr/>
        </p:nvSpPr>
        <p:spPr bwMode="auto">
          <a:xfrm>
            <a:off x="5486400" y="1219201"/>
            <a:ext cx="4876800" cy="4401205"/>
          </a:xfrm>
          <a:prstGeom prst="rect">
            <a:avLst/>
          </a:prstGeom>
          <a:noFill/>
          <a:ln w="9525">
            <a:noFill/>
            <a:miter lim="800000"/>
            <a:headEnd/>
            <a:tailEnd/>
          </a:ln>
        </p:spPr>
        <p:txBody>
          <a:bodyPr>
            <a:prstTxWarp prst="textNoShape">
              <a:avLst/>
            </a:prstTxWarp>
            <a:spAutoFit/>
          </a:bodyPr>
          <a:lstStyle/>
          <a:p>
            <a:r>
              <a:rPr lang="en-US" dirty="0"/>
              <a:t>__global__ void </a:t>
            </a:r>
            <a:r>
              <a:rPr lang="en-US" dirty="0" err="1"/>
              <a:t>kernelName</a:t>
            </a:r>
            <a:r>
              <a:rPr lang="en-US" dirty="0"/>
              <a:t> (</a:t>
            </a:r>
            <a:r>
              <a:rPr lang="en-US" dirty="0" err="1"/>
              <a:t>args</a:t>
            </a:r>
            <a:r>
              <a:rPr lang="en-US" dirty="0"/>
              <a:t>) { </a:t>
            </a:r>
          </a:p>
          <a:p>
            <a:endParaRPr lang="en-US" dirty="0"/>
          </a:p>
          <a:p>
            <a:r>
              <a:rPr lang="en-US" dirty="0"/>
              <a:t>     </a:t>
            </a:r>
            <a:r>
              <a:rPr lang="en-US" dirty="0" err="1"/>
              <a:t>int</a:t>
            </a:r>
            <a:r>
              <a:rPr lang="en-US" dirty="0"/>
              <a:t> </a:t>
            </a:r>
            <a:r>
              <a:rPr lang="en-US" dirty="0" err="1">
                <a:solidFill>
                  <a:schemeClr val="accent2"/>
                </a:solidFill>
              </a:rPr>
              <a:t>idx</a:t>
            </a:r>
            <a:r>
              <a:rPr lang="en-US" dirty="0"/>
              <a:t> = </a:t>
            </a:r>
            <a:r>
              <a:rPr lang="en-US" dirty="0" err="1"/>
              <a:t>blockIdx.x</a:t>
            </a:r>
            <a:r>
              <a:rPr lang="en-US" dirty="0"/>
              <a:t> * </a:t>
            </a:r>
            <a:r>
              <a:rPr lang="en-US" dirty="0" err="1"/>
              <a:t>blockDim.x</a:t>
            </a:r>
            <a:r>
              <a:rPr lang="en-US" dirty="0"/>
              <a:t> + </a:t>
            </a:r>
            <a:r>
              <a:rPr lang="en-US" dirty="0" err="1"/>
              <a:t>threadIdx.x</a:t>
            </a:r>
            <a:r>
              <a:rPr lang="en-US" sz="1400" dirty="0"/>
              <a:t>;</a:t>
            </a:r>
          </a:p>
          <a:p>
            <a:endParaRPr lang="en-US" sz="1000" dirty="0"/>
          </a:p>
          <a:p>
            <a:r>
              <a:rPr lang="en-US" sz="2000" dirty="0"/>
              <a:t>    if ( </a:t>
            </a:r>
            <a:r>
              <a:rPr lang="en-US" sz="2000" dirty="0" err="1"/>
              <a:t>odd(idx</a:t>
            </a:r>
            <a:r>
              <a:rPr lang="en-US" sz="2000" dirty="0"/>
              <a:t>) ) {</a:t>
            </a:r>
          </a:p>
          <a:p>
            <a:r>
              <a:rPr lang="en-US" sz="2000" dirty="0">
                <a:solidFill>
                  <a:srgbClr val="CC0000"/>
                </a:solidFill>
              </a:rPr>
              <a:t>      </a:t>
            </a:r>
          </a:p>
          <a:p>
            <a:r>
              <a:rPr lang="en-US" sz="2000" dirty="0">
                <a:solidFill>
                  <a:srgbClr val="CC0000"/>
                </a:solidFill>
              </a:rPr>
              <a:t>       &lt;Statements1&gt;</a:t>
            </a:r>
          </a:p>
          <a:p>
            <a:endParaRPr lang="en-US" sz="2000" dirty="0">
              <a:solidFill>
                <a:srgbClr val="CC0000"/>
              </a:solidFill>
            </a:endParaRPr>
          </a:p>
          <a:p>
            <a:r>
              <a:rPr lang="en-US" sz="2000" dirty="0"/>
              <a:t>    } else  {</a:t>
            </a:r>
          </a:p>
          <a:p>
            <a:endParaRPr lang="en-US" sz="2000" dirty="0"/>
          </a:p>
          <a:p>
            <a:r>
              <a:rPr lang="en-US" sz="2000" dirty="0">
                <a:solidFill>
                  <a:srgbClr val="CC0000"/>
                </a:solidFill>
              </a:rPr>
              <a:t>      &lt;Statements2&gt;</a:t>
            </a:r>
            <a:endParaRPr lang="en-US" sz="2000" dirty="0"/>
          </a:p>
          <a:p>
            <a:endParaRPr lang="en-US" sz="2000" dirty="0"/>
          </a:p>
          <a:p>
            <a:r>
              <a:rPr lang="en-US" sz="2000" dirty="0"/>
              <a:t>   }</a:t>
            </a:r>
            <a:endParaRPr lang="en-US" sz="1000" dirty="0"/>
          </a:p>
          <a:p>
            <a:endParaRPr lang="en-US" dirty="0"/>
          </a:p>
        </p:txBody>
      </p:sp>
      <p:sp>
        <p:nvSpPr>
          <p:cNvPr id="43" name="TextBox 42"/>
          <p:cNvSpPr txBox="1"/>
          <p:nvPr/>
        </p:nvSpPr>
        <p:spPr>
          <a:xfrm>
            <a:off x="3024897" y="5105401"/>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Tree>
    <p:extLst>
      <p:ext uri="{BB962C8B-B14F-4D97-AF65-F5344CB8AC3E}">
        <p14:creationId xmlns:p14="http://schemas.microsoft.com/office/powerpoint/2010/main" val="26299163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An example of FOL (“classical”)</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fontScale="92500" lnSpcReduction="20000"/>
          </a:bodyPr>
          <a:lstStyle/>
          <a:p>
            <a:r>
              <a:rPr lang="en-US" dirty="0"/>
              <a:t>Reminder: P,  p,  d,  q,  l are the symbols we have so far</a:t>
            </a:r>
          </a:p>
          <a:p>
            <a:r>
              <a:rPr lang="en-US" dirty="0"/>
              <a:t>All quantification is over “P” or people</a:t>
            </a:r>
          </a:p>
          <a:p>
            <a:pPr marL="0" indent="0">
              <a:buNone/>
            </a:pPr>
            <a:endParaRPr lang="en-US" dirty="0"/>
          </a:p>
          <a:p>
            <a:r>
              <a:rPr lang="en-US" dirty="0"/>
              <a:t>Some patients like every doctor </a:t>
            </a:r>
          </a:p>
          <a:p>
            <a:pPr lvl="1"/>
            <a:r>
              <a:rPr lang="en-US" dirty="0"/>
              <a:t> exists x : p(x) and [all y : d(y) -&gt; l(</a:t>
            </a:r>
            <a:r>
              <a:rPr lang="en-US" dirty="0" err="1"/>
              <a:t>x,y</a:t>
            </a:r>
            <a:r>
              <a:rPr lang="en-US" dirty="0"/>
              <a:t>)] </a:t>
            </a:r>
          </a:p>
          <a:p>
            <a:pPr lvl="2"/>
            <a:r>
              <a:rPr lang="en-US" dirty="0">
                <a:sym typeface="Wingdings" pitchFamily="2" charset="2"/>
              </a:rPr>
              <a:t>question: Where else can we put “all y” ?</a:t>
            </a:r>
          </a:p>
          <a:p>
            <a:pPr lvl="2"/>
            <a:r>
              <a:rPr lang="en-US" dirty="0">
                <a:sym typeface="Wingdings" pitchFamily="2" charset="2"/>
              </a:rPr>
              <a:t>Which of these “makes sense” </a:t>
            </a:r>
          </a:p>
          <a:p>
            <a:pPr lvl="3"/>
            <a:r>
              <a:rPr lang="en-US" dirty="0"/>
              <a:t>exists x : all y: [ p(x) and [d(y) -&gt; l(</a:t>
            </a:r>
            <a:r>
              <a:rPr lang="en-US" dirty="0" err="1"/>
              <a:t>x,y</a:t>
            </a:r>
            <a:r>
              <a:rPr lang="en-US" dirty="0"/>
              <a:t>) ] ]</a:t>
            </a:r>
          </a:p>
          <a:p>
            <a:pPr lvl="3"/>
            <a:r>
              <a:rPr lang="en-US" dirty="0"/>
              <a:t>All y : exists x : [ p(x) and [d(y) -&gt; l(</a:t>
            </a:r>
            <a:r>
              <a:rPr lang="en-US" dirty="0" err="1"/>
              <a:t>x,y</a:t>
            </a:r>
            <a:r>
              <a:rPr lang="en-US" dirty="0"/>
              <a:t>) ] ]</a:t>
            </a:r>
          </a:p>
          <a:p>
            <a:pPr lvl="1"/>
            <a:endParaRPr lang="en-US" dirty="0"/>
          </a:p>
          <a:p>
            <a:r>
              <a:rPr lang="en-US" dirty="0"/>
              <a:t>No patient likes a quack  </a:t>
            </a:r>
          </a:p>
          <a:p>
            <a:pPr lvl="1"/>
            <a:r>
              <a:rPr lang="en-US" dirty="0"/>
              <a:t>all </a:t>
            </a:r>
            <a:r>
              <a:rPr lang="en-US" dirty="0" err="1"/>
              <a:t>x,y</a:t>
            </a:r>
            <a:r>
              <a:rPr lang="en-US" dirty="0"/>
              <a:t> : [ p(x) &amp; q(y) =&gt; ! l(</a:t>
            </a:r>
            <a:r>
              <a:rPr lang="en-US" dirty="0" err="1"/>
              <a:t>x,y</a:t>
            </a:r>
            <a:r>
              <a:rPr lang="en-US" dirty="0"/>
              <a:t>) ]</a:t>
            </a:r>
          </a:p>
          <a:p>
            <a:pPr lvl="1"/>
            <a:endParaRPr lang="en-US" dirty="0"/>
          </a:p>
          <a:p>
            <a:r>
              <a:rPr lang="en-US" dirty="0"/>
              <a:t>Prove that no doctor is a quack</a:t>
            </a:r>
          </a:p>
          <a:p>
            <a:pPr lvl="1"/>
            <a:r>
              <a:rPr lang="en-US" dirty="0"/>
              <a:t>Goal : prove that    all x : d(x) =&gt; !q(x)</a:t>
            </a:r>
          </a:p>
        </p:txBody>
      </p:sp>
    </p:spTree>
    <p:extLst>
      <p:ext uri="{BB962C8B-B14F-4D97-AF65-F5344CB8AC3E}">
        <p14:creationId xmlns:p14="http://schemas.microsoft.com/office/powerpoint/2010/main" val="4190752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normAutofit/>
          </a:bodyPr>
          <a:lstStyle/>
          <a:p>
            <a:r>
              <a:rPr lang="en-US" sz="3200" dirty="0">
                <a:solidFill>
                  <a:srgbClr val="FF0000"/>
                </a:solidFill>
              </a:rPr>
              <a:t>Memory-bank Conflicts</a:t>
            </a:r>
          </a:p>
        </p:txBody>
      </p:sp>
      <p:sp>
        <p:nvSpPr>
          <p:cNvPr id="14340" name="Slide Number Placeholder 1"/>
          <p:cNvSpPr>
            <a:spLocks noGrp="1"/>
          </p:cNvSpPr>
          <p:nvPr>
            <p:ph type="sldNum" sz="quarter" idx="10"/>
          </p:nvPr>
        </p:nvSpPr>
        <p:spPr>
          <a:noFill/>
          <a:ln>
            <a:miter lim="800000"/>
            <a:headEnd/>
            <a:tailEnd/>
          </a:ln>
        </p:spPr>
        <p:txBody>
          <a:bodyPr/>
          <a:lstStyle/>
          <a:p>
            <a:fld id="{16CD2BDF-D848-2A4C-8827-F7D1BEC780AF}" type="slidenum">
              <a:rPr lang="en-US"/>
              <a:pPr/>
              <a:t>80</a:t>
            </a:fld>
            <a:endParaRPr lang="en-US"/>
          </a:p>
        </p:txBody>
      </p:sp>
      <p:grpSp>
        <p:nvGrpSpPr>
          <p:cNvPr id="2" name="Group 17"/>
          <p:cNvGrpSpPr>
            <a:grpSpLocks/>
          </p:cNvGrpSpPr>
          <p:nvPr/>
        </p:nvGrpSpPr>
        <p:grpSpPr bwMode="auto">
          <a:xfrm>
            <a:off x="3859212" y="2298700"/>
            <a:ext cx="304800" cy="990600"/>
            <a:chOff x="3809999" y="3505200"/>
            <a:chExt cx="228600" cy="1143000"/>
          </a:xfrm>
        </p:grpSpPr>
        <p:cxnSp>
          <p:nvCxnSpPr>
            <p:cNvPr id="14363" name="Curved Connector 1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4" name="Curved Connector 1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3" name="Group 18"/>
          <p:cNvGrpSpPr>
            <a:grpSpLocks/>
          </p:cNvGrpSpPr>
          <p:nvPr/>
        </p:nvGrpSpPr>
        <p:grpSpPr bwMode="auto">
          <a:xfrm>
            <a:off x="5078412" y="2298700"/>
            <a:ext cx="304800" cy="990600"/>
            <a:chOff x="3809999" y="3505200"/>
            <a:chExt cx="228600" cy="1143000"/>
          </a:xfrm>
        </p:grpSpPr>
        <p:cxnSp>
          <p:nvCxnSpPr>
            <p:cNvPr id="14361" name="Curved Connector 1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2" name="Curved Connector 1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sp>
        <p:nvSpPr>
          <p:cNvPr id="14343" name="Rectangle 110"/>
          <p:cNvSpPr>
            <a:spLocks noChangeArrowheads="1"/>
          </p:cNvSpPr>
          <p:nvPr/>
        </p:nvSpPr>
        <p:spPr bwMode="auto">
          <a:xfrm>
            <a:off x="34782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4" name="Rectangle 111"/>
          <p:cNvSpPr>
            <a:spLocks noChangeArrowheads="1"/>
          </p:cNvSpPr>
          <p:nvPr/>
        </p:nvSpPr>
        <p:spPr bwMode="auto">
          <a:xfrm>
            <a:off x="46974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5" name="Rectangle 112"/>
          <p:cNvSpPr>
            <a:spLocks noChangeArrowheads="1"/>
          </p:cNvSpPr>
          <p:nvPr/>
        </p:nvSpPr>
        <p:spPr bwMode="auto">
          <a:xfrm>
            <a:off x="59166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6" name="Rectangle 113"/>
          <p:cNvSpPr>
            <a:spLocks noChangeArrowheads="1"/>
          </p:cNvSpPr>
          <p:nvPr/>
        </p:nvSpPr>
        <p:spPr bwMode="auto">
          <a:xfrm>
            <a:off x="7135812" y="3594100"/>
            <a:ext cx="990600" cy="762000"/>
          </a:xfrm>
          <a:prstGeom prst="rect">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4347" name="TextBox 114"/>
          <p:cNvSpPr txBox="1">
            <a:spLocks noChangeArrowheads="1"/>
          </p:cNvSpPr>
          <p:nvPr/>
        </p:nvSpPr>
        <p:spPr bwMode="auto">
          <a:xfrm>
            <a:off x="8888412" y="3746500"/>
            <a:ext cx="1651414" cy="369332"/>
          </a:xfrm>
          <a:prstGeom prst="rect">
            <a:avLst/>
          </a:prstGeom>
          <a:noFill/>
          <a:ln w="9525">
            <a:noFill/>
            <a:miter lim="800000"/>
            <a:headEnd/>
            <a:tailEnd/>
          </a:ln>
        </p:spPr>
        <p:txBody>
          <a:bodyPr wrap="none">
            <a:prstTxWarp prst="textNoShape">
              <a:avLst/>
            </a:prstTxWarp>
            <a:spAutoFit/>
          </a:bodyPr>
          <a:lstStyle/>
          <a:p>
            <a:r>
              <a:rPr lang="en-US" dirty="0"/>
              <a:t>Memory Banks</a:t>
            </a:r>
          </a:p>
        </p:txBody>
      </p:sp>
      <p:cxnSp>
        <p:nvCxnSpPr>
          <p:cNvPr id="14348" name="Straight Arrow Connector 116"/>
          <p:cNvCxnSpPr>
            <a:cxnSpLocks noChangeShapeType="1"/>
          </p:cNvCxnSpPr>
          <p:nvPr/>
        </p:nvCxnSpPr>
        <p:spPr bwMode="auto">
          <a:xfrm rot="5400000">
            <a:off x="3478212" y="3213100"/>
            <a:ext cx="1143000" cy="228600"/>
          </a:xfrm>
          <a:prstGeom prst="straightConnector1">
            <a:avLst/>
          </a:prstGeom>
          <a:noFill/>
          <a:ln w="50800">
            <a:solidFill>
              <a:srgbClr val="3366FF"/>
            </a:solidFill>
            <a:round/>
            <a:headEnd/>
            <a:tailEnd type="arrow" w="med" len="med"/>
          </a:ln>
        </p:spPr>
      </p:cxnSp>
      <p:grpSp>
        <p:nvGrpSpPr>
          <p:cNvPr id="4" name="Group 18"/>
          <p:cNvGrpSpPr>
            <a:grpSpLocks/>
          </p:cNvGrpSpPr>
          <p:nvPr/>
        </p:nvGrpSpPr>
        <p:grpSpPr bwMode="auto">
          <a:xfrm>
            <a:off x="6297612" y="2298700"/>
            <a:ext cx="304800" cy="990600"/>
            <a:chOff x="3809999" y="3505200"/>
            <a:chExt cx="228600" cy="1143000"/>
          </a:xfrm>
        </p:grpSpPr>
        <p:cxnSp>
          <p:nvCxnSpPr>
            <p:cNvPr id="14359" name="Curved Connector 11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60" name="Curved Connector 12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7516812" y="2298700"/>
            <a:ext cx="304800" cy="990600"/>
            <a:chOff x="3809999" y="3505200"/>
            <a:chExt cx="228600" cy="1143000"/>
          </a:xfrm>
        </p:grpSpPr>
        <p:cxnSp>
          <p:nvCxnSpPr>
            <p:cNvPr id="14357" name="Curved Connector 12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4358" name="Curved Connector 12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cxnSp>
        <p:nvCxnSpPr>
          <p:cNvPr id="14351" name="Straight Arrow Connector 126"/>
          <p:cNvCxnSpPr>
            <a:cxnSpLocks noChangeShapeType="1"/>
          </p:cNvCxnSpPr>
          <p:nvPr/>
        </p:nvCxnSpPr>
        <p:spPr bwMode="auto">
          <a:xfrm rot="5400000">
            <a:off x="7135812" y="3213100"/>
            <a:ext cx="1143000" cy="228600"/>
          </a:xfrm>
          <a:prstGeom prst="straightConnector1">
            <a:avLst/>
          </a:prstGeom>
          <a:noFill/>
          <a:ln w="50800">
            <a:solidFill>
              <a:srgbClr val="3366FF"/>
            </a:solidFill>
            <a:round/>
            <a:headEnd/>
            <a:tailEnd type="arrow" w="med" len="med"/>
          </a:ln>
        </p:spPr>
      </p:cxnSp>
      <p:cxnSp>
        <p:nvCxnSpPr>
          <p:cNvPr id="14352" name="Straight Arrow Connector 127"/>
          <p:cNvCxnSpPr>
            <a:cxnSpLocks noChangeShapeType="1"/>
          </p:cNvCxnSpPr>
          <p:nvPr/>
        </p:nvCxnSpPr>
        <p:spPr bwMode="auto">
          <a:xfrm rot="5400000">
            <a:off x="4773612" y="3289300"/>
            <a:ext cx="1143000" cy="76200"/>
          </a:xfrm>
          <a:prstGeom prst="straightConnector1">
            <a:avLst/>
          </a:prstGeom>
          <a:noFill/>
          <a:ln w="50800">
            <a:solidFill>
              <a:srgbClr val="FF0000"/>
            </a:solidFill>
            <a:round/>
            <a:headEnd/>
            <a:tailEnd type="arrow" w="med" len="med"/>
          </a:ln>
        </p:spPr>
      </p:cxnSp>
      <p:cxnSp>
        <p:nvCxnSpPr>
          <p:cNvPr id="14353" name="Straight Arrow Connector 129"/>
          <p:cNvCxnSpPr>
            <a:cxnSpLocks noChangeShapeType="1"/>
          </p:cNvCxnSpPr>
          <p:nvPr/>
        </p:nvCxnSpPr>
        <p:spPr bwMode="auto">
          <a:xfrm rot="5400000">
            <a:off x="5497512" y="2794000"/>
            <a:ext cx="1143000" cy="1066800"/>
          </a:xfrm>
          <a:prstGeom prst="straightConnector1">
            <a:avLst/>
          </a:prstGeom>
          <a:noFill/>
          <a:ln w="50800">
            <a:solidFill>
              <a:srgbClr val="FF0000"/>
            </a:solidFill>
            <a:round/>
            <a:headEnd/>
            <a:tailEnd type="arrow" w="med" len="med"/>
          </a:ln>
        </p:spPr>
      </p:cxnSp>
      <p:pic>
        <p:nvPicPr>
          <p:cNvPr id="14354" name="Picture 132"/>
          <p:cNvPicPr>
            <a:picLocks noChangeAspect="1"/>
          </p:cNvPicPr>
          <p:nvPr/>
        </p:nvPicPr>
        <p:blipFill>
          <a:blip r:embed="rId2"/>
          <a:srcRect/>
          <a:stretch>
            <a:fillRect/>
          </a:stretch>
        </p:blipFill>
        <p:spPr bwMode="auto">
          <a:xfrm>
            <a:off x="3402012" y="4356100"/>
            <a:ext cx="1074738" cy="825500"/>
          </a:xfrm>
          <a:prstGeom prst="rect">
            <a:avLst/>
          </a:prstGeom>
          <a:noFill/>
          <a:ln w="9525">
            <a:noFill/>
            <a:miter lim="800000"/>
            <a:headEnd/>
            <a:tailEnd/>
          </a:ln>
        </p:spPr>
      </p:pic>
      <p:pic>
        <p:nvPicPr>
          <p:cNvPr id="14355" name="Picture 133"/>
          <p:cNvPicPr>
            <a:picLocks noChangeAspect="1"/>
          </p:cNvPicPr>
          <p:nvPr/>
        </p:nvPicPr>
        <p:blipFill>
          <a:blip r:embed="rId2"/>
          <a:srcRect/>
          <a:stretch>
            <a:fillRect/>
          </a:stretch>
        </p:blipFill>
        <p:spPr bwMode="auto">
          <a:xfrm>
            <a:off x="7127876" y="4356100"/>
            <a:ext cx="1074737" cy="825500"/>
          </a:xfrm>
          <a:prstGeom prst="rect">
            <a:avLst/>
          </a:prstGeom>
          <a:noFill/>
          <a:ln w="9525">
            <a:noFill/>
            <a:miter lim="800000"/>
            <a:headEnd/>
            <a:tailEnd/>
          </a:ln>
        </p:spPr>
      </p:pic>
      <p:pic>
        <p:nvPicPr>
          <p:cNvPr id="14356" name="Picture 134"/>
          <p:cNvPicPr>
            <a:picLocks noChangeAspect="1"/>
          </p:cNvPicPr>
          <p:nvPr/>
        </p:nvPicPr>
        <p:blipFill>
          <a:blip r:embed="rId3"/>
          <a:srcRect/>
          <a:stretch>
            <a:fillRect/>
          </a:stretch>
        </p:blipFill>
        <p:spPr bwMode="auto">
          <a:xfrm>
            <a:off x="4697413" y="4432300"/>
            <a:ext cx="1033463" cy="685800"/>
          </a:xfrm>
          <a:prstGeom prst="rect">
            <a:avLst/>
          </a:prstGeom>
          <a:noFill/>
          <a:ln w="9525">
            <a:noFill/>
            <a:miter lim="800000"/>
            <a:headEnd/>
            <a:tailEnd/>
          </a:ln>
        </p:spPr>
      </p:pic>
      <p:sp>
        <p:nvSpPr>
          <p:cNvPr id="30" name="Left Arrow 29"/>
          <p:cNvSpPr/>
          <p:nvPr/>
        </p:nvSpPr>
        <p:spPr>
          <a:xfrm>
            <a:off x="8534400" y="3810000"/>
            <a:ext cx="304800" cy="228600"/>
          </a:xfrm>
          <a:prstGeom prst="left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024897" y="5599094"/>
            <a:ext cx="7228261" cy="954107"/>
          </a:xfrm>
          <a:prstGeom prst="rect">
            <a:avLst/>
          </a:prstGeom>
          <a:noFill/>
        </p:spPr>
        <p:txBody>
          <a:bodyPr wrap="none" rtlCol="0">
            <a:spAutoFit/>
          </a:bodyPr>
          <a:lstStyle/>
          <a:p>
            <a:r>
              <a:rPr lang="en-US" sz="2800" dirty="0"/>
              <a:t>This is a performance bug – but can be</a:t>
            </a:r>
          </a:p>
          <a:p>
            <a:r>
              <a:rPr lang="en-US" sz="2800" dirty="0"/>
              <a:t> detected through formal symbolic analysis </a:t>
            </a:r>
          </a:p>
        </p:txBody>
      </p:sp>
      <p:sp>
        <p:nvSpPr>
          <p:cNvPr id="32" name="TextBox 31"/>
          <p:cNvSpPr txBox="1"/>
          <p:nvPr/>
        </p:nvSpPr>
        <p:spPr>
          <a:xfrm>
            <a:off x="2057400" y="1371600"/>
            <a:ext cx="8824852" cy="369332"/>
          </a:xfrm>
          <a:prstGeom prst="rect">
            <a:avLst/>
          </a:prstGeom>
          <a:noFill/>
        </p:spPr>
        <p:txBody>
          <a:bodyPr wrap="none" rtlCol="0">
            <a:spAutoFit/>
          </a:bodyPr>
          <a:lstStyle/>
          <a:p>
            <a:r>
              <a:rPr lang="en-US" dirty="0"/>
              <a:t>Happen when two threads generate addresses that fall into the same memory bank</a:t>
            </a:r>
          </a:p>
        </p:txBody>
      </p:sp>
    </p:spTree>
    <p:extLst>
      <p:ext uri="{BB962C8B-B14F-4D97-AF65-F5344CB8AC3E}">
        <p14:creationId xmlns:p14="http://schemas.microsoft.com/office/powerpoint/2010/main" val="168612458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p:txBody>
          <a:bodyPr>
            <a:normAutofit/>
          </a:bodyPr>
          <a:lstStyle/>
          <a:p>
            <a:r>
              <a:rPr lang="en-US" sz="3200" dirty="0">
                <a:solidFill>
                  <a:srgbClr val="FF0000"/>
                </a:solidFill>
              </a:rPr>
              <a:t>Non-coalesced Memory Fetches</a:t>
            </a:r>
          </a:p>
        </p:txBody>
      </p:sp>
      <p:sp>
        <p:nvSpPr>
          <p:cNvPr id="13316" name="Slide Number Placeholder 1"/>
          <p:cNvSpPr>
            <a:spLocks noGrp="1"/>
          </p:cNvSpPr>
          <p:nvPr>
            <p:ph type="sldNum" sz="quarter" idx="10"/>
          </p:nvPr>
        </p:nvSpPr>
        <p:spPr>
          <a:noFill/>
          <a:ln>
            <a:miter lim="800000"/>
            <a:headEnd/>
            <a:tailEnd/>
          </a:ln>
        </p:spPr>
        <p:txBody>
          <a:bodyPr/>
          <a:lstStyle/>
          <a:p>
            <a:fld id="{1BB0BF08-4093-FC45-8E37-8956B50D2B12}" type="slidenum">
              <a:rPr lang="en-US"/>
              <a:pPr/>
              <a:t>81</a:t>
            </a:fld>
            <a:endParaRPr lang="en-US"/>
          </a:p>
        </p:txBody>
      </p:sp>
      <p:sp>
        <p:nvSpPr>
          <p:cNvPr id="13317" name="Rectangle 4"/>
          <p:cNvSpPr>
            <a:spLocks noChangeArrowheads="1"/>
          </p:cNvSpPr>
          <p:nvPr/>
        </p:nvSpPr>
        <p:spPr bwMode="auto">
          <a:xfrm>
            <a:off x="7696200" y="2362200"/>
            <a:ext cx="1752600" cy="2057400"/>
          </a:xfrm>
          <a:prstGeom prst="rect">
            <a:avLst/>
          </a:prstGeom>
          <a:solidFill>
            <a:schemeClr val="accent1"/>
          </a:solidFill>
          <a:ln w="9525">
            <a:solidFill>
              <a:schemeClr val="tx1"/>
            </a:solidFill>
            <a:round/>
            <a:headEnd/>
            <a:tailEnd/>
          </a:ln>
        </p:spPr>
        <p:txBody>
          <a:bodyPr>
            <a:prstTxWarp prst="textNoShape">
              <a:avLst/>
            </a:prstTxWarp>
          </a:bodyPr>
          <a:lstStyle/>
          <a:p>
            <a:r>
              <a:rPr lang="en-US"/>
              <a:t>Memory</a:t>
            </a:r>
          </a:p>
        </p:txBody>
      </p:sp>
      <p:grpSp>
        <p:nvGrpSpPr>
          <p:cNvPr id="2" name="Group 81"/>
          <p:cNvGrpSpPr>
            <a:grpSpLocks/>
          </p:cNvGrpSpPr>
          <p:nvPr/>
        </p:nvGrpSpPr>
        <p:grpSpPr bwMode="auto">
          <a:xfrm>
            <a:off x="2819400" y="2209800"/>
            <a:ext cx="304800" cy="381000"/>
            <a:chOff x="3809999" y="3505200"/>
            <a:chExt cx="685801" cy="1143000"/>
          </a:xfrm>
        </p:grpSpPr>
        <p:grpSp>
          <p:nvGrpSpPr>
            <p:cNvPr id="3" name="Group 21"/>
            <p:cNvGrpSpPr>
              <a:grpSpLocks/>
            </p:cNvGrpSpPr>
            <p:nvPr/>
          </p:nvGrpSpPr>
          <p:grpSpPr bwMode="auto">
            <a:xfrm>
              <a:off x="3809999" y="3505200"/>
              <a:ext cx="381000" cy="1143000"/>
              <a:chOff x="3809999" y="3505200"/>
              <a:chExt cx="381000" cy="1143000"/>
            </a:xfrm>
          </p:grpSpPr>
          <p:grpSp>
            <p:nvGrpSpPr>
              <p:cNvPr id="4" name="Group 17"/>
              <p:cNvGrpSpPr>
                <a:grpSpLocks/>
              </p:cNvGrpSpPr>
              <p:nvPr/>
            </p:nvGrpSpPr>
            <p:grpSpPr bwMode="auto">
              <a:xfrm>
                <a:off x="3809999" y="3505200"/>
                <a:ext cx="228600" cy="1143000"/>
                <a:chOff x="3809999" y="3505200"/>
                <a:chExt cx="228600" cy="1143000"/>
              </a:xfrm>
            </p:grpSpPr>
            <p:cxnSp>
              <p:nvCxnSpPr>
                <p:cNvPr id="13380" name="Curved Connector 16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81" name="Curved Connector 17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5" name="Group 18"/>
              <p:cNvGrpSpPr>
                <a:grpSpLocks/>
              </p:cNvGrpSpPr>
              <p:nvPr/>
            </p:nvGrpSpPr>
            <p:grpSpPr bwMode="auto">
              <a:xfrm>
                <a:off x="3962399" y="3505200"/>
                <a:ext cx="228600" cy="1143000"/>
                <a:chOff x="3809999" y="3505200"/>
                <a:chExt cx="228600" cy="1143000"/>
              </a:xfrm>
            </p:grpSpPr>
            <p:cxnSp>
              <p:nvCxnSpPr>
                <p:cNvPr id="13378" name="Curved Connector 16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9" name="Curved Connector 16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6" name="Group 22"/>
            <p:cNvGrpSpPr>
              <a:grpSpLocks/>
            </p:cNvGrpSpPr>
            <p:nvPr/>
          </p:nvGrpSpPr>
          <p:grpSpPr bwMode="auto">
            <a:xfrm>
              <a:off x="4114800" y="3505200"/>
              <a:ext cx="381000" cy="1143000"/>
              <a:chOff x="3809999" y="3505200"/>
              <a:chExt cx="381000" cy="1143000"/>
            </a:xfrm>
          </p:grpSpPr>
          <p:grpSp>
            <p:nvGrpSpPr>
              <p:cNvPr id="7" name="Group 17"/>
              <p:cNvGrpSpPr>
                <a:grpSpLocks/>
              </p:cNvGrpSpPr>
              <p:nvPr/>
            </p:nvGrpSpPr>
            <p:grpSpPr bwMode="auto">
              <a:xfrm>
                <a:off x="3809999" y="3505200"/>
                <a:ext cx="228600" cy="1143000"/>
                <a:chOff x="3809999" y="3505200"/>
                <a:chExt cx="228600" cy="1143000"/>
              </a:xfrm>
            </p:grpSpPr>
            <p:cxnSp>
              <p:nvCxnSpPr>
                <p:cNvPr id="13374" name="Curved Connector 16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5" name="Curved Connector 16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8" name="Group 18"/>
              <p:cNvGrpSpPr>
                <a:grpSpLocks/>
              </p:cNvGrpSpPr>
              <p:nvPr/>
            </p:nvGrpSpPr>
            <p:grpSpPr bwMode="auto">
              <a:xfrm>
                <a:off x="3962399" y="3505200"/>
                <a:ext cx="228600" cy="1143000"/>
                <a:chOff x="3809999" y="3505200"/>
                <a:chExt cx="228600" cy="1143000"/>
              </a:xfrm>
            </p:grpSpPr>
            <p:cxnSp>
              <p:nvCxnSpPr>
                <p:cNvPr id="13372" name="Curved Connector 16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73" name="Curved Connector 16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9" name="Group 81"/>
          <p:cNvGrpSpPr>
            <a:grpSpLocks/>
          </p:cNvGrpSpPr>
          <p:nvPr/>
        </p:nvGrpSpPr>
        <p:grpSpPr bwMode="auto">
          <a:xfrm>
            <a:off x="2819400" y="2819400"/>
            <a:ext cx="304800" cy="381000"/>
            <a:chOff x="3809999" y="3505200"/>
            <a:chExt cx="685801" cy="1143000"/>
          </a:xfrm>
        </p:grpSpPr>
        <p:grpSp>
          <p:nvGrpSpPr>
            <p:cNvPr id="10" name="Group 21"/>
            <p:cNvGrpSpPr>
              <a:grpSpLocks/>
            </p:cNvGrpSpPr>
            <p:nvPr/>
          </p:nvGrpSpPr>
          <p:grpSpPr bwMode="auto">
            <a:xfrm>
              <a:off x="3809999" y="3505200"/>
              <a:ext cx="381000" cy="1143000"/>
              <a:chOff x="3809999" y="3505200"/>
              <a:chExt cx="381000" cy="1143000"/>
            </a:xfrm>
          </p:grpSpPr>
          <p:grpSp>
            <p:nvGrpSpPr>
              <p:cNvPr id="11" name="Group 17"/>
              <p:cNvGrpSpPr>
                <a:grpSpLocks/>
              </p:cNvGrpSpPr>
              <p:nvPr/>
            </p:nvGrpSpPr>
            <p:grpSpPr bwMode="auto">
              <a:xfrm>
                <a:off x="3809999" y="3505200"/>
                <a:ext cx="228600" cy="1143000"/>
                <a:chOff x="3809999" y="3505200"/>
                <a:chExt cx="228600" cy="1143000"/>
              </a:xfrm>
            </p:grpSpPr>
            <p:cxnSp>
              <p:nvCxnSpPr>
                <p:cNvPr id="13366" name="Curved Connector 18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7" name="Curved Connector 18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2" name="Group 18"/>
              <p:cNvGrpSpPr>
                <a:grpSpLocks/>
              </p:cNvGrpSpPr>
              <p:nvPr/>
            </p:nvGrpSpPr>
            <p:grpSpPr bwMode="auto">
              <a:xfrm>
                <a:off x="3962399" y="3505200"/>
                <a:ext cx="228600" cy="1143000"/>
                <a:chOff x="3809999" y="3505200"/>
                <a:chExt cx="228600" cy="1143000"/>
              </a:xfrm>
            </p:grpSpPr>
            <p:cxnSp>
              <p:nvCxnSpPr>
                <p:cNvPr id="13364" name="Curved Connector 18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5" name="Curved Connector 18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13" name="Group 22"/>
            <p:cNvGrpSpPr>
              <a:grpSpLocks/>
            </p:cNvGrpSpPr>
            <p:nvPr/>
          </p:nvGrpSpPr>
          <p:grpSpPr bwMode="auto">
            <a:xfrm>
              <a:off x="4114800" y="3505200"/>
              <a:ext cx="381000" cy="1143000"/>
              <a:chOff x="3809999" y="3505200"/>
              <a:chExt cx="381000" cy="1143000"/>
            </a:xfrm>
          </p:grpSpPr>
          <p:grpSp>
            <p:nvGrpSpPr>
              <p:cNvPr id="14" name="Group 17"/>
              <p:cNvGrpSpPr>
                <a:grpSpLocks/>
              </p:cNvGrpSpPr>
              <p:nvPr/>
            </p:nvGrpSpPr>
            <p:grpSpPr bwMode="auto">
              <a:xfrm>
                <a:off x="3809999" y="3505200"/>
                <a:ext cx="228600" cy="1143000"/>
                <a:chOff x="3809999" y="3505200"/>
                <a:chExt cx="228600" cy="1143000"/>
              </a:xfrm>
            </p:grpSpPr>
            <p:cxnSp>
              <p:nvCxnSpPr>
                <p:cNvPr id="13360" name="Curved Connector 17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61" name="Curved Connector 17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5" name="Group 18"/>
              <p:cNvGrpSpPr>
                <a:grpSpLocks/>
              </p:cNvGrpSpPr>
              <p:nvPr/>
            </p:nvGrpSpPr>
            <p:grpSpPr bwMode="auto">
              <a:xfrm>
                <a:off x="3962399" y="3505200"/>
                <a:ext cx="228600" cy="1143000"/>
                <a:chOff x="3809999" y="3505200"/>
                <a:chExt cx="228600" cy="1143000"/>
              </a:xfrm>
            </p:grpSpPr>
            <p:cxnSp>
              <p:nvCxnSpPr>
                <p:cNvPr id="13358" name="Curved Connector 17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9" name="Curved Connector 17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16" name="Group 81"/>
          <p:cNvGrpSpPr>
            <a:grpSpLocks/>
          </p:cNvGrpSpPr>
          <p:nvPr/>
        </p:nvGrpSpPr>
        <p:grpSpPr bwMode="auto">
          <a:xfrm>
            <a:off x="2819400" y="3352800"/>
            <a:ext cx="304800" cy="381000"/>
            <a:chOff x="3809999" y="3505200"/>
            <a:chExt cx="685801" cy="1143000"/>
          </a:xfrm>
        </p:grpSpPr>
        <p:grpSp>
          <p:nvGrpSpPr>
            <p:cNvPr id="17" name="Group 21"/>
            <p:cNvGrpSpPr>
              <a:grpSpLocks/>
            </p:cNvGrpSpPr>
            <p:nvPr/>
          </p:nvGrpSpPr>
          <p:grpSpPr bwMode="auto">
            <a:xfrm>
              <a:off x="3809999" y="3505200"/>
              <a:ext cx="381000" cy="1143000"/>
              <a:chOff x="3809999" y="3505200"/>
              <a:chExt cx="381000" cy="1143000"/>
            </a:xfrm>
          </p:grpSpPr>
          <p:grpSp>
            <p:nvGrpSpPr>
              <p:cNvPr id="18" name="Group 17"/>
              <p:cNvGrpSpPr>
                <a:grpSpLocks/>
              </p:cNvGrpSpPr>
              <p:nvPr/>
            </p:nvGrpSpPr>
            <p:grpSpPr bwMode="auto">
              <a:xfrm>
                <a:off x="3809999" y="3505200"/>
                <a:ext cx="228600" cy="1143000"/>
                <a:chOff x="3809999" y="3505200"/>
                <a:chExt cx="228600" cy="1143000"/>
              </a:xfrm>
            </p:grpSpPr>
            <p:cxnSp>
              <p:nvCxnSpPr>
                <p:cNvPr id="13352" name="Curved Connector 199"/>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3" name="Curved Connector 200"/>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19" name="Group 18"/>
              <p:cNvGrpSpPr>
                <a:grpSpLocks/>
              </p:cNvGrpSpPr>
              <p:nvPr/>
            </p:nvGrpSpPr>
            <p:grpSpPr bwMode="auto">
              <a:xfrm>
                <a:off x="3962399" y="3505200"/>
                <a:ext cx="228600" cy="1143000"/>
                <a:chOff x="3809999" y="3505200"/>
                <a:chExt cx="228600" cy="1143000"/>
              </a:xfrm>
            </p:grpSpPr>
            <p:cxnSp>
              <p:nvCxnSpPr>
                <p:cNvPr id="13350" name="Curved Connector 197"/>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51" name="Curved Connector 198"/>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0" name="Group 22"/>
            <p:cNvGrpSpPr>
              <a:grpSpLocks/>
            </p:cNvGrpSpPr>
            <p:nvPr/>
          </p:nvGrpSpPr>
          <p:grpSpPr bwMode="auto">
            <a:xfrm>
              <a:off x="4114800" y="3505200"/>
              <a:ext cx="381000" cy="1143000"/>
              <a:chOff x="3809999" y="3505200"/>
              <a:chExt cx="381000" cy="1143000"/>
            </a:xfrm>
          </p:grpSpPr>
          <p:grpSp>
            <p:nvGrpSpPr>
              <p:cNvPr id="21" name="Group 17"/>
              <p:cNvGrpSpPr>
                <a:grpSpLocks/>
              </p:cNvGrpSpPr>
              <p:nvPr/>
            </p:nvGrpSpPr>
            <p:grpSpPr bwMode="auto">
              <a:xfrm>
                <a:off x="3809999" y="3505200"/>
                <a:ext cx="228600" cy="1143000"/>
                <a:chOff x="3809999" y="3505200"/>
                <a:chExt cx="228600" cy="1143000"/>
              </a:xfrm>
            </p:grpSpPr>
            <p:cxnSp>
              <p:nvCxnSpPr>
                <p:cNvPr id="13346" name="Curved Connector 193"/>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7" name="Curved Connector 194"/>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2" name="Group 18"/>
              <p:cNvGrpSpPr>
                <a:grpSpLocks/>
              </p:cNvGrpSpPr>
              <p:nvPr/>
            </p:nvGrpSpPr>
            <p:grpSpPr bwMode="auto">
              <a:xfrm>
                <a:off x="3962399" y="3505200"/>
                <a:ext cx="228600" cy="1143000"/>
                <a:chOff x="3809999" y="3505200"/>
                <a:chExt cx="228600" cy="1143000"/>
              </a:xfrm>
            </p:grpSpPr>
            <p:cxnSp>
              <p:nvCxnSpPr>
                <p:cNvPr id="13344" name="Curved Connector 191"/>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45" name="Curved Connector 192"/>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grpSp>
        <p:nvGrpSpPr>
          <p:cNvPr id="23" name="Group 81"/>
          <p:cNvGrpSpPr>
            <a:grpSpLocks/>
          </p:cNvGrpSpPr>
          <p:nvPr/>
        </p:nvGrpSpPr>
        <p:grpSpPr bwMode="auto">
          <a:xfrm>
            <a:off x="2819400" y="4038600"/>
            <a:ext cx="304800" cy="381000"/>
            <a:chOff x="3809999" y="3505200"/>
            <a:chExt cx="685801" cy="1143000"/>
          </a:xfrm>
        </p:grpSpPr>
        <p:grpSp>
          <p:nvGrpSpPr>
            <p:cNvPr id="24" name="Group 21"/>
            <p:cNvGrpSpPr>
              <a:grpSpLocks/>
            </p:cNvGrpSpPr>
            <p:nvPr/>
          </p:nvGrpSpPr>
          <p:grpSpPr bwMode="auto">
            <a:xfrm>
              <a:off x="3809999" y="3505200"/>
              <a:ext cx="381000" cy="1143000"/>
              <a:chOff x="3809999" y="3505200"/>
              <a:chExt cx="381000" cy="1143000"/>
            </a:xfrm>
          </p:grpSpPr>
          <p:grpSp>
            <p:nvGrpSpPr>
              <p:cNvPr id="25" name="Group 17"/>
              <p:cNvGrpSpPr>
                <a:grpSpLocks/>
              </p:cNvGrpSpPr>
              <p:nvPr/>
            </p:nvGrpSpPr>
            <p:grpSpPr bwMode="auto">
              <a:xfrm>
                <a:off x="3809999" y="3505200"/>
                <a:ext cx="228600" cy="1143000"/>
                <a:chOff x="3809999" y="3505200"/>
                <a:chExt cx="228600" cy="1143000"/>
              </a:xfrm>
            </p:grpSpPr>
            <p:cxnSp>
              <p:nvCxnSpPr>
                <p:cNvPr id="13338" name="Curved Connector 214"/>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9" name="Curved Connector 215"/>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6" name="Group 18"/>
              <p:cNvGrpSpPr>
                <a:grpSpLocks/>
              </p:cNvGrpSpPr>
              <p:nvPr/>
            </p:nvGrpSpPr>
            <p:grpSpPr bwMode="auto">
              <a:xfrm>
                <a:off x="3962399" y="3505200"/>
                <a:ext cx="228600" cy="1143000"/>
                <a:chOff x="3809999" y="3505200"/>
                <a:chExt cx="228600" cy="1143000"/>
              </a:xfrm>
            </p:grpSpPr>
            <p:cxnSp>
              <p:nvCxnSpPr>
                <p:cNvPr id="13336" name="Curved Connector 212"/>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7" name="Curved Connector 213"/>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nvGrpSpPr>
            <p:cNvPr id="27" name="Group 22"/>
            <p:cNvGrpSpPr>
              <a:grpSpLocks/>
            </p:cNvGrpSpPr>
            <p:nvPr/>
          </p:nvGrpSpPr>
          <p:grpSpPr bwMode="auto">
            <a:xfrm>
              <a:off x="4114800" y="3505200"/>
              <a:ext cx="381000" cy="1143000"/>
              <a:chOff x="3809999" y="3505200"/>
              <a:chExt cx="381000" cy="1143000"/>
            </a:xfrm>
          </p:grpSpPr>
          <p:grpSp>
            <p:nvGrpSpPr>
              <p:cNvPr id="28" name="Group 17"/>
              <p:cNvGrpSpPr>
                <a:grpSpLocks/>
              </p:cNvGrpSpPr>
              <p:nvPr/>
            </p:nvGrpSpPr>
            <p:grpSpPr bwMode="auto">
              <a:xfrm>
                <a:off x="3809999" y="3505200"/>
                <a:ext cx="228600" cy="1143000"/>
                <a:chOff x="3809999" y="3505200"/>
                <a:chExt cx="228600" cy="1143000"/>
              </a:xfrm>
            </p:grpSpPr>
            <p:cxnSp>
              <p:nvCxnSpPr>
                <p:cNvPr id="13332" name="Curved Connector 208"/>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3" name="Curved Connector 209"/>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nvGrpSpPr>
              <p:cNvPr id="29" name="Group 18"/>
              <p:cNvGrpSpPr>
                <a:grpSpLocks/>
              </p:cNvGrpSpPr>
              <p:nvPr/>
            </p:nvGrpSpPr>
            <p:grpSpPr bwMode="auto">
              <a:xfrm>
                <a:off x="3962399" y="3505200"/>
                <a:ext cx="228600" cy="1143000"/>
                <a:chOff x="3809999" y="3505200"/>
                <a:chExt cx="228600" cy="1143000"/>
              </a:xfrm>
            </p:grpSpPr>
            <p:cxnSp>
              <p:nvCxnSpPr>
                <p:cNvPr id="13330" name="Curved Connector 206"/>
                <p:cNvCxnSpPr>
                  <a:cxnSpLocks noChangeShapeType="1"/>
                </p:cNvCxnSpPr>
                <p:nvPr/>
              </p:nvCxnSpPr>
              <p:spPr bwMode="auto">
                <a:xfrm rot="5400000">
                  <a:off x="3733799" y="4343400"/>
                  <a:ext cx="457200" cy="152400"/>
                </a:xfrm>
                <a:prstGeom prst="curvedConnector3">
                  <a:avLst>
                    <a:gd name="adj1" fmla="val 50000"/>
                  </a:avLst>
                </a:prstGeom>
                <a:noFill/>
                <a:ln w="9525">
                  <a:solidFill>
                    <a:schemeClr val="tx1"/>
                  </a:solidFill>
                  <a:round/>
                  <a:headEnd/>
                  <a:tailEnd type="arrow" w="med" len="med"/>
                </a:ln>
              </p:spPr>
            </p:cxnSp>
            <p:cxnSp>
              <p:nvCxnSpPr>
                <p:cNvPr id="13331" name="Curved Connector 207"/>
                <p:cNvCxnSpPr>
                  <a:cxnSpLocks noChangeShapeType="1"/>
                </p:cNvCxnSpPr>
                <p:nvPr/>
              </p:nvCxnSpPr>
              <p:spPr bwMode="auto">
                <a:xfrm rot="16200000" flipV="1">
                  <a:off x="3581399" y="3733800"/>
                  <a:ext cx="685800" cy="228600"/>
                </a:xfrm>
                <a:prstGeom prst="curvedConnector3">
                  <a:avLst>
                    <a:gd name="adj1" fmla="val 50000"/>
                  </a:avLst>
                </a:prstGeom>
                <a:noFill/>
                <a:ln w="9525">
                  <a:solidFill>
                    <a:schemeClr val="tx1"/>
                  </a:solidFill>
                  <a:round/>
                  <a:headEnd/>
                  <a:tailEnd/>
                </a:ln>
              </p:spPr>
            </p:cxnSp>
          </p:grpSp>
        </p:grpSp>
      </p:grpSp>
      <p:sp>
        <p:nvSpPr>
          <p:cNvPr id="13322" name="Left Arrow 216"/>
          <p:cNvSpPr>
            <a:spLocks noChangeArrowheads="1"/>
          </p:cNvSpPr>
          <p:nvPr/>
        </p:nvSpPr>
        <p:spPr bwMode="auto">
          <a:xfrm>
            <a:off x="3429000" y="2362200"/>
            <a:ext cx="3733800" cy="2133600"/>
          </a:xfrm>
          <a:prstGeom prst="leftArrow">
            <a:avLst>
              <a:gd name="adj1" fmla="val 50000"/>
              <a:gd name="adj2" fmla="val 50005"/>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13323" name="Rectangle 217"/>
          <p:cNvSpPr>
            <a:spLocks noChangeArrowheads="1"/>
          </p:cNvSpPr>
          <p:nvPr/>
        </p:nvSpPr>
        <p:spPr bwMode="auto">
          <a:xfrm>
            <a:off x="3810000" y="25908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4" name="Rectangle 218"/>
          <p:cNvSpPr>
            <a:spLocks noChangeArrowheads="1"/>
          </p:cNvSpPr>
          <p:nvPr/>
        </p:nvSpPr>
        <p:spPr bwMode="auto">
          <a:xfrm>
            <a:off x="3810000" y="30480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13325" name="Rectangle 219"/>
          <p:cNvSpPr>
            <a:spLocks noChangeArrowheads="1"/>
          </p:cNvSpPr>
          <p:nvPr/>
        </p:nvSpPr>
        <p:spPr bwMode="auto">
          <a:xfrm>
            <a:off x="3810000" y="3581400"/>
            <a:ext cx="3429000" cy="304800"/>
          </a:xfrm>
          <a:prstGeom prst="rect">
            <a:avLst/>
          </a:prstGeom>
          <a:solidFill>
            <a:schemeClr val="bg1"/>
          </a:solidFill>
          <a:ln w="9525">
            <a:noFill/>
            <a:round/>
            <a:headEnd/>
            <a:tailEnd/>
          </a:ln>
        </p:spPr>
        <p:txBody>
          <a:bodyPr>
            <a:prstTxWarp prst="textNoShape">
              <a:avLst/>
            </a:prstTxWarp>
          </a:bodyPr>
          <a:lstStyle/>
          <a:p>
            <a:endParaRPr lang="en-US"/>
          </a:p>
        </p:txBody>
      </p:sp>
      <p:sp>
        <p:nvSpPr>
          <p:cNvPr id="72" name="TextBox 71"/>
          <p:cNvSpPr txBox="1"/>
          <p:nvPr/>
        </p:nvSpPr>
        <p:spPr>
          <a:xfrm>
            <a:off x="3024896" y="4572001"/>
            <a:ext cx="7120860" cy="1384995"/>
          </a:xfrm>
          <a:prstGeom prst="rect">
            <a:avLst/>
          </a:prstGeom>
          <a:noFill/>
        </p:spPr>
        <p:txBody>
          <a:bodyPr wrap="none" rtlCol="0">
            <a:spAutoFit/>
          </a:bodyPr>
          <a:lstStyle/>
          <a:p>
            <a:r>
              <a:rPr lang="en-US" sz="2800" dirty="0"/>
              <a:t>This is a performance bug – but can be</a:t>
            </a:r>
          </a:p>
          <a:p>
            <a:r>
              <a:rPr lang="en-US" sz="2800" dirty="0"/>
              <a:t> detected through formal symbolic analysis</a:t>
            </a:r>
          </a:p>
          <a:p>
            <a:r>
              <a:rPr lang="en-US" sz="2800" dirty="0"/>
              <a:t>(10 </a:t>
            </a:r>
            <a:r>
              <a:rPr lang="en-US" sz="2800" dirty="0" err="1"/>
              <a:t>x</a:t>
            </a:r>
            <a:r>
              <a:rPr lang="en-US" sz="2800" dirty="0"/>
              <a:t> more severe than bank conflicts)</a:t>
            </a:r>
          </a:p>
        </p:txBody>
      </p:sp>
      <p:sp>
        <p:nvSpPr>
          <p:cNvPr id="70" name="TextBox 69"/>
          <p:cNvSpPr txBox="1"/>
          <p:nvPr/>
        </p:nvSpPr>
        <p:spPr>
          <a:xfrm>
            <a:off x="2057401" y="1371600"/>
            <a:ext cx="9408345" cy="369332"/>
          </a:xfrm>
          <a:prstGeom prst="rect">
            <a:avLst/>
          </a:prstGeom>
          <a:noFill/>
        </p:spPr>
        <p:txBody>
          <a:bodyPr wrap="none" rtlCol="0">
            <a:spAutoFit/>
          </a:bodyPr>
          <a:lstStyle/>
          <a:p>
            <a:r>
              <a:rPr lang="en-US" dirty="0"/>
              <a:t>Happen when threads generate global memory addresses that do not fully utilize the bus</a:t>
            </a:r>
          </a:p>
        </p:txBody>
      </p:sp>
    </p:spTree>
    <p:extLst>
      <p:ext uri="{BB962C8B-B14F-4D97-AF65-F5344CB8AC3E}">
        <p14:creationId xmlns:p14="http://schemas.microsoft.com/office/powerpoint/2010/main" val="101625303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approaches to modeling</a:t>
            </a:r>
          </a:p>
        </p:txBody>
      </p:sp>
      <p:sp>
        <p:nvSpPr>
          <p:cNvPr id="3" name="Content Placeholder 2"/>
          <p:cNvSpPr>
            <a:spLocks noGrp="1"/>
          </p:cNvSpPr>
          <p:nvPr>
            <p:ph idx="1"/>
          </p:nvPr>
        </p:nvSpPr>
        <p:spPr/>
        <p:txBody>
          <a:bodyPr/>
          <a:lstStyle/>
          <a:p>
            <a:r>
              <a:rPr lang="en-US" dirty="0"/>
              <a:t>Through interleaving</a:t>
            </a:r>
          </a:p>
          <a:p>
            <a:pPr lvl="1"/>
            <a:r>
              <a:rPr lang="en-US" dirty="0"/>
              <a:t>Followed in most works</a:t>
            </a:r>
          </a:p>
          <a:p>
            <a:pPr lvl="1"/>
            <a:endParaRPr lang="en-US" dirty="0"/>
          </a:p>
          <a:p>
            <a:r>
              <a:rPr lang="en-US" dirty="0"/>
              <a:t>Through lock-step synchronous execution </a:t>
            </a:r>
          </a:p>
          <a:p>
            <a:pPr lvl="1"/>
            <a:r>
              <a:rPr lang="en-US" dirty="0"/>
              <a:t>Pioneered in </a:t>
            </a:r>
            <a:r>
              <a:rPr lang="en-US" dirty="0" err="1"/>
              <a:t>GPUVerify</a:t>
            </a:r>
            <a:endParaRPr lang="en-US" dirty="0"/>
          </a:p>
        </p:txBody>
      </p:sp>
    </p:spTree>
    <p:extLst>
      <p:ext uri="{BB962C8B-B14F-4D97-AF65-F5344CB8AC3E}">
        <p14:creationId xmlns:p14="http://schemas.microsoft.com/office/powerpoint/2010/main" val="847114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A85CA293-BD1F-3844-801E-B4893FA09F22}" type="slidenum">
              <a:rPr lang="en-US" sz="1200">
                <a:solidFill>
                  <a:srgbClr val="898989"/>
                </a:solidFill>
              </a:rPr>
              <a:pPr algn="r"/>
              <a:t>83</a:t>
            </a:fld>
            <a:endParaRPr lang="en-US" sz="1200">
              <a:solidFill>
                <a:srgbClr val="898989"/>
              </a:solidFill>
            </a:endParaRPr>
          </a:p>
        </p:txBody>
      </p:sp>
      <p:sp>
        <p:nvSpPr>
          <p:cNvPr id="34819" name="Rectangle 2"/>
          <p:cNvSpPr>
            <a:spLocks noGrp="1" noChangeArrowheads="1"/>
          </p:cNvSpPr>
          <p:nvPr>
            <p:ph type="title" idx="4294967295"/>
          </p:nvPr>
        </p:nvSpPr>
        <p:spPr>
          <a:xfrm>
            <a:off x="1905000" y="0"/>
            <a:ext cx="8686800" cy="1143000"/>
          </a:xfrm>
        </p:spPr>
        <p:txBody>
          <a:bodyPr/>
          <a:lstStyle/>
          <a:p>
            <a:r>
              <a:rPr lang="en-US" sz="3200" dirty="0"/>
              <a:t>How bad is the interleaving problem?</a:t>
            </a:r>
            <a:endParaRPr lang="en-US" sz="3200" b="1" baseline="30000" dirty="0"/>
          </a:p>
        </p:txBody>
      </p:sp>
      <p:sp>
        <p:nvSpPr>
          <p:cNvPr id="34820" name="TextBox 47"/>
          <p:cNvSpPr txBox="1">
            <a:spLocks noChangeArrowheads="1"/>
          </p:cNvSpPr>
          <p:nvPr/>
        </p:nvSpPr>
        <p:spPr bwMode="auto">
          <a:xfrm>
            <a:off x="2133601" y="1295400"/>
            <a:ext cx="5370381" cy="523220"/>
          </a:xfrm>
          <a:prstGeom prst="rect">
            <a:avLst/>
          </a:prstGeom>
          <a:noFill/>
          <a:ln w="9525">
            <a:noFill/>
            <a:miter lim="800000"/>
            <a:headEnd/>
            <a:tailEnd/>
          </a:ln>
        </p:spPr>
        <p:txBody>
          <a:bodyPr wrap="none">
            <a:prstTxWarp prst="textNoShape">
              <a:avLst/>
            </a:prstTxWarp>
            <a:spAutoFit/>
          </a:bodyPr>
          <a:lstStyle/>
          <a:p>
            <a:r>
              <a:rPr lang="en-US" sz="2800"/>
              <a:t>It is like shuffling decks of cards</a:t>
            </a:r>
          </a:p>
        </p:txBody>
      </p:sp>
      <p:pic>
        <p:nvPicPr>
          <p:cNvPr id="34821" name="Picture 48" descr="Playing_Cards.jpg"/>
          <p:cNvPicPr>
            <a:picLocks noChangeAspect="1"/>
          </p:cNvPicPr>
          <p:nvPr/>
        </p:nvPicPr>
        <p:blipFill>
          <a:blip r:embed="rId3"/>
          <a:srcRect/>
          <a:stretch>
            <a:fillRect/>
          </a:stretch>
        </p:blipFill>
        <p:spPr bwMode="auto">
          <a:xfrm>
            <a:off x="1981200" y="1905001"/>
            <a:ext cx="1828800" cy="1463675"/>
          </a:xfrm>
          <a:prstGeom prst="rect">
            <a:avLst/>
          </a:prstGeom>
          <a:noFill/>
          <a:ln w="9525">
            <a:noFill/>
            <a:miter lim="800000"/>
            <a:headEnd/>
            <a:tailEnd/>
          </a:ln>
        </p:spPr>
      </p:pic>
      <p:pic>
        <p:nvPicPr>
          <p:cNvPr id="34822" name="Picture 49" descr="Playing_Cards.jpg"/>
          <p:cNvPicPr>
            <a:picLocks noChangeAspect="1"/>
          </p:cNvPicPr>
          <p:nvPr/>
        </p:nvPicPr>
        <p:blipFill>
          <a:blip r:embed="rId3"/>
          <a:srcRect/>
          <a:stretch>
            <a:fillRect/>
          </a:stretch>
        </p:blipFill>
        <p:spPr bwMode="auto">
          <a:xfrm>
            <a:off x="4114800" y="1905001"/>
            <a:ext cx="1828800" cy="1463675"/>
          </a:xfrm>
          <a:prstGeom prst="rect">
            <a:avLst/>
          </a:prstGeom>
          <a:noFill/>
          <a:ln w="9525">
            <a:noFill/>
            <a:miter lim="800000"/>
            <a:headEnd/>
            <a:tailEnd/>
          </a:ln>
        </p:spPr>
      </p:pic>
      <p:pic>
        <p:nvPicPr>
          <p:cNvPr id="34823" name="Picture 50" descr="Playing_Cards.jpg"/>
          <p:cNvPicPr>
            <a:picLocks noChangeAspect="1"/>
          </p:cNvPicPr>
          <p:nvPr/>
        </p:nvPicPr>
        <p:blipFill>
          <a:blip r:embed="rId3"/>
          <a:srcRect/>
          <a:stretch>
            <a:fillRect/>
          </a:stretch>
        </p:blipFill>
        <p:spPr bwMode="auto">
          <a:xfrm>
            <a:off x="6553200" y="1905001"/>
            <a:ext cx="1828800" cy="1463675"/>
          </a:xfrm>
          <a:prstGeom prst="rect">
            <a:avLst/>
          </a:prstGeom>
          <a:noFill/>
          <a:ln w="9525">
            <a:noFill/>
            <a:miter lim="800000"/>
            <a:headEnd/>
            <a:tailEnd/>
          </a:ln>
        </p:spPr>
      </p:pic>
      <p:cxnSp>
        <p:nvCxnSpPr>
          <p:cNvPr id="34824" name="Straight Arrow Connector 52"/>
          <p:cNvCxnSpPr>
            <a:cxnSpLocks noChangeShapeType="1"/>
          </p:cNvCxnSpPr>
          <p:nvPr/>
        </p:nvCxnSpPr>
        <p:spPr bwMode="auto">
          <a:xfrm>
            <a:off x="3505200" y="3657600"/>
            <a:ext cx="1524000" cy="838200"/>
          </a:xfrm>
          <a:prstGeom prst="straightConnector1">
            <a:avLst/>
          </a:prstGeom>
          <a:noFill/>
          <a:ln w="9525">
            <a:solidFill>
              <a:schemeClr val="tx1"/>
            </a:solidFill>
            <a:round/>
            <a:headEnd/>
            <a:tailEnd type="arrow" w="med" len="med"/>
          </a:ln>
        </p:spPr>
      </p:cxnSp>
      <p:cxnSp>
        <p:nvCxnSpPr>
          <p:cNvPr id="34825" name="Straight Arrow Connector 54"/>
          <p:cNvCxnSpPr>
            <a:cxnSpLocks noChangeShapeType="1"/>
          </p:cNvCxnSpPr>
          <p:nvPr/>
        </p:nvCxnSpPr>
        <p:spPr bwMode="auto">
          <a:xfrm rot="5400000">
            <a:off x="4724401" y="4038601"/>
            <a:ext cx="914400" cy="3175"/>
          </a:xfrm>
          <a:prstGeom prst="straightConnector1">
            <a:avLst/>
          </a:prstGeom>
          <a:noFill/>
          <a:ln w="9525">
            <a:solidFill>
              <a:schemeClr val="tx1"/>
            </a:solidFill>
            <a:round/>
            <a:headEnd/>
            <a:tailEnd type="arrow" w="med" len="med"/>
          </a:ln>
        </p:spPr>
      </p:cxnSp>
      <p:cxnSp>
        <p:nvCxnSpPr>
          <p:cNvPr id="34826" name="Straight Arrow Connector 56"/>
          <p:cNvCxnSpPr>
            <a:cxnSpLocks noChangeShapeType="1"/>
          </p:cNvCxnSpPr>
          <p:nvPr/>
        </p:nvCxnSpPr>
        <p:spPr bwMode="auto">
          <a:xfrm rot="10800000" flipV="1">
            <a:off x="5334000" y="3581400"/>
            <a:ext cx="1371600" cy="914400"/>
          </a:xfrm>
          <a:prstGeom prst="straightConnector1">
            <a:avLst/>
          </a:prstGeom>
          <a:noFill/>
          <a:ln w="9525">
            <a:solidFill>
              <a:schemeClr val="tx1"/>
            </a:solidFill>
            <a:round/>
            <a:headEnd/>
            <a:tailEnd type="arrow" w="med" len="med"/>
          </a:ln>
        </p:spPr>
      </p:cxnSp>
      <p:sp>
        <p:nvSpPr>
          <p:cNvPr id="34828" name="TextBox 60"/>
          <p:cNvSpPr txBox="1">
            <a:spLocks noChangeArrowheads="1"/>
          </p:cNvSpPr>
          <p:nvPr/>
        </p:nvSpPr>
        <p:spPr bwMode="auto">
          <a:xfrm>
            <a:off x="2408239" y="5334001"/>
            <a:ext cx="8395247" cy="461665"/>
          </a:xfrm>
          <a:prstGeom prst="rect">
            <a:avLst/>
          </a:prstGeom>
          <a:noFill/>
          <a:ln w="9525">
            <a:noFill/>
            <a:miter lim="800000"/>
            <a:headEnd/>
            <a:tailEnd/>
          </a:ln>
        </p:spPr>
        <p:txBody>
          <a:bodyPr wrap="none">
            <a:prstTxWarp prst="textNoShape">
              <a:avLst/>
            </a:prstTxWarp>
            <a:spAutoFit/>
          </a:bodyPr>
          <a:lstStyle/>
          <a:p>
            <a:r>
              <a:rPr lang="en-US" sz="2400" dirty="0">
                <a:solidFill>
                  <a:srgbClr val="0000FF"/>
                </a:solidFill>
              </a:rPr>
              <a:t>&gt;  6 * 10^14 </a:t>
            </a:r>
            <a:r>
              <a:rPr lang="en-US" sz="2400" dirty="0" err="1">
                <a:solidFill>
                  <a:srgbClr val="0000FF"/>
                </a:solidFill>
              </a:rPr>
              <a:t>interleavings</a:t>
            </a:r>
            <a:r>
              <a:rPr lang="en-US" sz="2400" dirty="0">
                <a:solidFill>
                  <a:srgbClr val="0000FF"/>
                </a:solidFill>
              </a:rPr>
              <a:t> for 5 threads with 5 instructions  </a:t>
            </a:r>
          </a:p>
        </p:txBody>
      </p:sp>
    </p:spTree>
    <p:extLst>
      <p:ext uri="{BB962C8B-B14F-4D97-AF65-F5344CB8AC3E}">
        <p14:creationId xmlns:p14="http://schemas.microsoft.com/office/powerpoint/2010/main" val="3164529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71800"/>
            <a:ext cx="8229600" cy="1143000"/>
          </a:xfrm>
        </p:spPr>
        <p:txBody>
          <a:bodyPr>
            <a:normAutofit/>
          </a:bodyPr>
          <a:lstStyle/>
          <a:p>
            <a:r>
              <a:rPr lang="en-US" dirty="0"/>
              <a:t>Avoiding Interleaving Explosion</a:t>
            </a:r>
          </a:p>
        </p:txBody>
      </p:sp>
    </p:spTree>
    <p:extLst>
      <p:ext uri="{BB962C8B-B14F-4D97-AF65-F5344CB8AC3E}">
        <p14:creationId xmlns:p14="http://schemas.microsoft.com/office/powerpoint/2010/main" val="158846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78" name="TextBox 77"/>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52" name="Straight Connector 51"/>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866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4" name="Freeform 43"/>
          <p:cNvSpPr/>
          <p:nvPr/>
        </p:nvSpPr>
        <p:spPr>
          <a:xfrm>
            <a:off x="4203700" y="2451100"/>
            <a:ext cx="3187700" cy="1816100"/>
          </a:xfrm>
          <a:custGeom>
            <a:avLst/>
            <a:gdLst>
              <a:gd name="connsiteX0" fmla="*/ 114300 w 3187700"/>
              <a:gd name="connsiteY0" fmla="*/ 0 h 1816100"/>
              <a:gd name="connsiteX1" fmla="*/ 165100 w 3187700"/>
              <a:gd name="connsiteY1" fmla="*/ 457200 h 1816100"/>
              <a:gd name="connsiteX2" fmla="*/ 469900 w 3187700"/>
              <a:gd name="connsiteY2" fmla="*/ 76200 h 1816100"/>
              <a:gd name="connsiteX3" fmla="*/ 1282700 w 3187700"/>
              <a:gd name="connsiteY3" fmla="*/ 50800 h 1816100"/>
              <a:gd name="connsiteX4" fmla="*/ 914400 w 3187700"/>
              <a:gd name="connsiteY4" fmla="*/ 406400 h 1816100"/>
              <a:gd name="connsiteX5" fmla="*/ 1371600 w 3187700"/>
              <a:gd name="connsiteY5" fmla="*/ 469900 h 1816100"/>
              <a:gd name="connsiteX6" fmla="*/ 2273300 w 3187700"/>
              <a:gd name="connsiteY6" fmla="*/ 38100 h 1816100"/>
              <a:gd name="connsiteX7" fmla="*/ 2286000 w 3187700"/>
              <a:gd name="connsiteY7" fmla="*/ 482600 h 1816100"/>
              <a:gd name="connsiteX8" fmla="*/ 3187700 w 3187700"/>
              <a:gd name="connsiteY8" fmla="*/ 50800 h 1816100"/>
              <a:gd name="connsiteX9" fmla="*/ 3124200 w 3187700"/>
              <a:gd name="connsiteY9" fmla="*/ 431800 h 1816100"/>
              <a:gd name="connsiteX10" fmla="*/ 0 w 3187700"/>
              <a:gd name="connsiteY10" fmla="*/ 889000 h 1816100"/>
              <a:gd name="connsiteX11" fmla="*/ 762000 w 3187700"/>
              <a:gd name="connsiteY11" fmla="*/ 952500 h 1816100"/>
              <a:gd name="connsiteX12" fmla="*/ 1447800 w 3187700"/>
              <a:gd name="connsiteY12" fmla="*/ 939800 h 1816100"/>
              <a:gd name="connsiteX13" fmla="*/ 1612900 w 3187700"/>
              <a:gd name="connsiteY13" fmla="*/ 1257300 h 1816100"/>
              <a:gd name="connsiteX14" fmla="*/ 1651000 w 3187700"/>
              <a:gd name="connsiteY14" fmla="*/ 1816100 h 1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7700" h="1816100">
                <a:moveTo>
                  <a:pt x="114300" y="0"/>
                </a:moveTo>
                <a:lnTo>
                  <a:pt x="165100" y="457200"/>
                </a:lnTo>
                <a:lnTo>
                  <a:pt x="469900" y="76200"/>
                </a:lnTo>
                <a:lnTo>
                  <a:pt x="1282700" y="50800"/>
                </a:lnTo>
                <a:lnTo>
                  <a:pt x="914400" y="406400"/>
                </a:lnTo>
                <a:lnTo>
                  <a:pt x="1371600" y="469900"/>
                </a:lnTo>
                <a:lnTo>
                  <a:pt x="2273300" y="38100"/>
                </a:lnTo>
                <a:lnTo>
                  <a:pt x="2286000" y="482600"/>
                </a:lnTo>
                <a:lnTo>
                  <a:pt x="3187700" y="50800"/>
                </a:lnTo>
                <a:lnTo>
                  <a:pt x="3124200" y="431800"/>
                </a:lnTo>
                <a:lnTo>
                  <a:pt x="0" y="889000"/>
                </a:lnTo>
                <a:lnTo>
                  <a:pt x="762000" y="952500"/>
                </a:lnTo>
                <a:lnTo>
                  <a:pt x="1447800" y="939800"/>
                </a:lnTo>
                <a:lnTo>
                  <a:pt x="1612900" y="1257300"/>
                </a:lnTo>
                <a:lnTo>
                  <a:pt x="1651000" y="1816100"/>
                </a:lnTo>
              </a:path>
            </a:pathLst>
          </a:custGeom>
          <a:ln w="47625">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036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Solution to the interleaving problem: Find </a:t>
            </a:r>
            <a:r>
              <a:rPr lang="en-US" i="1" dirty="0"/>
              <a:t>representative</a:t>
            </a:r>
            <a:r>
              <a:rPr lang="en-US" dirty="0"/>
              <a:t> </a:t>
            </a:r>
            <a:r>
              <a:rPr lang="en-US" dirty="0" err="1"/>
              <a:t>interleavings</a:t>
            </a:r>
            <a:endParaRPr lang="en-US" dirty="0"/>
          </a:p>
        </p:txBody>
      </p:sp>
      <p:cxnSp>
        <p:nvCxnSpPr>
          <p:cNvPr id="35" name="Curved Connector 65"/>
          <p:cNvCxnSpPr>
            <a:cxnSpLocks noChangeShapeType="1"/>
          </p:cNvCxnSpPr>
          <p:nvPr/>
        </p:nvCxnSpPr>
        <p:spPr bwMode="auto">
          <a:xfrm rot="5400000">
            <a:off x="2146236" y="3733783"/>
            <a:ext cx="3807731" cy="2304"/>
          </a:xfrm>
          <a:prstGeom prst="curvedConnector3">
            <a:avLst>
              <a:gd name="adj1" fmla="val 50000"/>
            </a:avLst>
          </a:prstGeom>
          <a:noFill/>
          <a:ln w="9525">
            <a:solidFill>
              <a:schemeClr val="tx1"/>
            </a:solidFill>
            <a:round/>
            <a:headEnd/>
            <a:tailEnd type="arrow" w="med" len="med"/>
          </a:ln>
        </p:spPr>
      </p:cxnSp>
      <p:sp>
        <p:nvSpPr>
          <p:cNvPr id="36" name="Oval 96"/>
          <p:cNvSpPr>
            <a:spLocks noChangeArrowheads="1"/>
          </p:cNvSpPr>
          <p:nvPr/>
        </p:nvSpPr>
        <p:spPr bwMode="auto">
          <a:xfrm>
            <a:off x="3940700" y="2375194"/>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7" name="Oval 96"/>
          <p:cNvSpPr>
            <a:spLocks noChangeArrowheads="1"/>
          </p:cNvSpPr>
          <p:nvPr/>
        </p:nvSpPr>
        <p:spPr bwMode="auto">
          <a:xfrm>
            <a:off x="3940700" y="2810492"/>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8" name="Oval 96"/>
          <p:cNvSpPr>
            <a:spLocks noChangeArrowheads="1"/>
          </p:cNvSpPr>
          <p:nvPr/>
        </p:nvSpPr>
        <p:spPr bwMode="auto">
          <a:xfrm>
            <a:off x="3940700" y="3245791"/>
            <a:ext cx="221107" cy="217649"/>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39" name="Oval 96"/>
          <p:cNvSpPr>
            <a:spLocks noChangeArrowheads="1"/>
          </p:cNvSpPr>
          <p:nvPr/>
        </p:nvSpPr>
        <p:spPr bwMode="auto">
          <a:xfrm>
            <a:off x="3940700" y="3681090"/>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0" name="Oval 96"/>
          <p:cNvSpPr>
            <a:spLocks noChangeArrowheads="1"/>
          </p:cNvSpPr>
          <p:nvPr/>
        </p:nvSpPr>
        <p:spPr bwMode="auto">
          <a:xfrm>
            <a:off x="3940700" y="4116389"/>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41" name="Oval 96"/>
          <p:cNvSpPr>
            <a:spLocks noChangeArrowheads="1"/>
          </p:cNvSpPr>
          <p:nvPr/>
        </p:nvSpPr>
        <p:spPr bwMode="auto">
          <a:xfrm>
            <a:off x="3940700" y="4551688"/>
            <a:ext cx="221107" cy="217649"/>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42" name="Straight Connector 181"/>
          <p:cNvCxnSpPr>
            <a:cxnSpLocks noChangeShapeType="1"/>
          </p:cNvCxnSpPr>
          <p:nvPr/>
        </p:nvCxnSpPr>
        <p:spPr bwMode="auto">
          <a:xfrm>
            <a:off x="3830146" y="1828801"/>
            <a:ext cx="3648265" cy="2269"/>
          </a:xfrm>
          <a:prstGeom prst="line">
            <a:avLst/>
          </a:prstGeom>
          <a:noFill/>
          <a:ln w="9525">
            <a:solidFill>
              <a:schemeClr val="tx1"/>
            </a:solidFill>
            <a:round/>
            <a:headEnd/>
            <a:tailEnd/>
          </a:ln>
        </p:spPr>
      </p:cxnSp>
      <p:cxnSp>
        <p:nvCxnSpPr>
          <p:cNvPr id="43" name="Straight Connector 182"/>
          <p:cNvCxnSpPr>
            <a:cxnSpLocks noChangeShapeType="1"/>
          </p:cNvCxnSpPr>
          <p:nvPr/>
        </p:nvCxnSpPr>
        <p:spPr bwMode="auto">
          <a:xfrm>
            <a:off x="3830146" y="5636534"/>
            <a:ext cx="3648265" cy="2267"/>
          </a:xfrm>
          <a:prstGeom prst="line">
            <a:avLst/>
          </a:prstGeom>
          <a:noFill/>
          <a:ln w="9525">
            <a:solidFill>
              <a:schemeClr val="tx1"/>
            </a:solidFill>
            <a:round/>
            <a:headEnd/>
            <a:tailEnd/>
          </a:ln>
        </p:spPr>
      </p:cxnSp>
      <p:cxnSp>
        <p:nvCxnSpPr>
          <p:cNvPr id="45" name="Curved Connector 65"/>
          <p:cNvCxnSpPr>
            <a:cxnSpLocks noChangeShapeType="1"/>
          </p:cNvCxnSpPr>
          <p:nvPr/>
        </p:nvCxnSpPr>
        <p:spPr bwMode="auto">
          <a:xfrm rot="5400000">
            <a:off x="2920109" y="3731515"/>
            <a:ext cx="3807733" cy="2304"/>
          </a:xfrm>
          <a:prstGeom prst="curvedConnector3">
            <a:avLst>
              <a:gd name="adj1" fmla="val 50000"/>
            </a:avLst>
          </a:prstGeom>
          <a:noFill/>
          <a:ln w="9525">
            <a:solidFill>
              <a:schemeClr val="tx1"/>
            </a:solidFill>
            <a:round/>
            <a:headEnd/>
            <a:tailEnd type="arrow" w="med" len="med"/>
          </a:ln>
        </p:spPr>
      </p:cxnSp>
      <p:sp>
        <p:nvSpPr>
          <p:cNvPr id="46" name="Oval 96"/>
          <p:cNvSpPr>
            <a:spLocks noChangeArrowheads="1"/>
          </p:cNvSpPr>
          <p:nvPr/>
        </p:nvSpPr>
        <p:spPr bwMode="auto">
          <a:xfrm>
            <a:off x="4714574"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7" name="Oval 96"/>
          <p:cNvSpPr>
            <a:spLocks noChangeArrowheads="1"/>
          </p:cNvSpPr>
          <p:nvPr/>
        </p:nvSpPr>
        <p:spPr bwMode="auto">
          <a:xfrm>
            <a:off x="4714574"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8" name="Oval 96"/>
          <p:cNvSpPr>
            <a:spLocks noChangeArrowheads="1"/>
          </p:cNvSpPr>
          <p:nvPr/>
        </p:nvSpPr>
        <p:spPr bwMode="auto">
          <a:xfrm>
            <a:off x="4714574"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49" name="Oval 96"/>
          <p:cNvSpPr>
            <a:spLocks noChangeArrowheads="1"/>
          </p:cNvSpPr>
          <p:nvPr/>
        </p:nvSpPr>
        <p:spPr bwMode="auto">
          <a:xfrm>
            <a:off x="4714574" y="3678821"/>
            <a:ext cx="221107" cy="21765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50" name="Oval 96"/>
          <p:cNvSpPr>
            <a:spLocks noChangeArrowheads="1"/>
          </p:cNvSpPr>
          <p:nvPr/>
        </p:nvSpPr>
        <p:spPr bwMode="auto">
          <a:xfrm>
            <a:off x="4714574"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51" name="Oval 96"/>
          <p:cNvSpPr>
            <a:spLocks noChangeArrowheads="1"/>
          </p:cNvSpPr>
          <p:nvPr/>
        </p:nvSpPr>
        <p:spPr bwMode="auto">
          <a:xfrm>
            <a:off x="4714574"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53" name="Curved Connector 65"/>
          <p:cNvCxnSpPr>
            <a:cxnSpLocks noChangeShapeType="1"/>
          </p:cNvCxnSpPr>
          <p:nvPr/>
        </p:nvCxnSpPr>
        <p:spPr bwMode="auto">
          <a:xfrm rot="5400000">
            <a:off x="3693984" y="3731515"/>
            <a:ext cx="3807733" cy="2304"/>
          </a:xfrm>
          <a:prstGeom prst="curvedConnector3">
            <a:avLst>
              <a:gd name="adj1" fmla="val 50000"/>
            </a:avLst>
          </a:prstGeom>
          <a:noFill/>
          <a:ln w="9525">
            <a:solidFill>
              <a:schemeClr val="tx1"/>
            </a:solidFill>
            <a:round/>
            <a:headEnd/>
            <a:tailEnd type="arrow" w="med" len="med"/>
          </a:ln>
        </p:spPr>
      </p:cxnSp>
      <p:sp>
        <p:nvSpPr>
          <p:cNvPr id="54" name="Oval 96"/>
          <p:cNvSpPr>
            <a:spLocks noChangeArrowheads="1"/>
          </p:cNvSpPr>
          <p:nvPr/>
        </p:nvSpPr>
        <p:spPr bwMode="auto">
          <a:xfrm>
            <a:off x="5488449"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5" name="Oval 96"/>
          <p:cNvSpPr>
            <a:spLocks noChangeArrowheads="1"/>
          </p:cNvSpPr>
          <p:nvPr/>
        </p:nvSpPr>
        <p:spPr bwMode="auto">
          <a:xfrm>
            <a:off x="5488449"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6" name="Oval 96"/>
          <p:cNvSpPr>
            <a:spLocks noChangeArrowheads="1"/>
          </p:cNvSpPr>
          <p:nvPr/>
        </p:nvSpPr>
        <p:spPr bwMode="auto">
          <a:xfrm>
            <a:off x="5488449" y="3243522"/>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7" name="Oval 96"/>
          <p:cNvSpPr>
            <a:spLocks noChangeArrowheads="1"/>
          </p:cNvSpPr>
          <p:nvPr/>
        </p:nvSpPr>
        <p:spPr bwMode="auto">
          <a:xfrm>
            <a:off x="5488449" y="3678821"/>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8" name="Oval 96"/>
          <p:cNvSpPr>
            <a:spLocks noChangeArrowheads="1"/>
          </p:cNvSpPr>
          <p:nvPr/>
        </p:nvSpPr>
        <p:spPr bwMode="auto">
          <a:xfrm>
            <a:off x="5488449" y="4114120"/>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9" name="Oval 96"/>
          <p:cNvSpPr>
            <a:spLocks noChangeArrowheads="1"/>
          </p:cNvSpPr>
          <p:nvPr/>
        </p:nvSpPr>
        <p:spPr bwMode="auto">
          <a:xfrm>
            <a:off x="5488449" y="4549419"/>
            <a:ext cx="221107" cy="21765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cxnSp>
        <p:nvCxnSpPr>
          <p:cNvPr id="61" name="Curved Connector 65"/>
          <p:cNvCxnSpPr>
            <a:cxnSpLocks noChangeShapeType="1"/>
          </p:cNvCxnSpPr>
          <p:nvPr/>
        </p:nvCxnSpPr>
        <p:spPr bwMode="auto">
          <a:xfrm rot="5400000">
            <a:off x="4578411" y="3731515"/>
            <a:ext cx="3807733" cy="2304"/>
          </a:xfrm>
          <a:prstGeom prst="curvedConnector3">
            <a:avLst>
              <a:gd name="adj1" fmla="val 50000"/>
            </a:avLst>
          </a:prstGeom>
          <a:noFill/>
          <a:ln w="9525">
            <a:solidFill>
              <a:schemeClr val="tx1"/>
            </a:solidFill>
            <a:round/>
            <a:headEnd/>
            <a:tailEnd type="arrow" w="med" len="med"/>
          </a:ln>
        </p:spPr>
      </p:cxnSp>
      <p:sp>
        <p:nvSpPr>
          <p:cNvPr id="62" name="Oval 96"/>
          <p:cNvSpPr>
            <a:spLocks noChangeArrowheads="1"/>
          </p:cNvSpPr>
          <p:nvPr/>
        </p:nvSpPr>
        <p:spPr bwMode="auto">
          <a:xfrm>
            <a:off x="6372876"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3" name="Oval 96"/>
          <p:cNvSpPr>
            <a:spLocks noChangeArrowheads="1"/>
          </p:cNvSpPr>
          <p:nvPr/>
        </p:nvSpPr>
        <p:spPr bwMode="auto">
          <a:xfrm>
            <a:off x="6372876"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64" name="Oval 96"/>
          <p:cNvSpPr>
            <a:spLocks noChangeArrowheads="1"/>
          </p:cNvSpPr>
          <p:nvPr/>
        </p:nvSpPr>
        <p:spPr bwMode="auto">
          <a:xfrm>
            <a:off x="6372876"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5" name="Oval 96"/>
          <p:cNvSpPr>
            <a:spLocks noChangeArrowheads="1"/>
          </p:cNvSpPr>
          <p:nvPr/>
        </p:nvSpPr>
        <p:spPr bwMode="auto">
          <a:xfrm>
            <a:off x="6372876"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6" name="Oval 96"/>
          <p:cNvSpPr>
            <a:spLocks noChangeArrowheads="1"/>
          </p:cNvSpPr>
          <p:nvPr/>
        </p:nvSpPr>
        <p:spPr bwMode="auto">
          <a:xfrm>
            <a:off x="6372876"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67" name="Oval 96"/>
          <p:cNvSpPr>
            <a:spLocks noChangeArrowheads="1"/>
          </p:cNvSpPr>
          <p:nvPr/>
        </p:nvSpPr>
        <p:spPr bwMode="auto">
          <a:xfrm>
            <a:off x="6372876"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cxnSp>
        <p:nvCxnSpPr>
          <p:cNvPr id="69" name="Curved Connector 65"/>
          <p:cNvCxnSpPr>
            <a:cxnSpLocks noChangeShapeType="1"/>
          </p:cNvCxnSpPr>
          <p:nvPr/>
        </p:nvCxnSpPr>
        <p:spPr bwMode="auto">
          <a:xfrm rot="5400000">
            <a:off x="5352286" y="3731515"/>
            <a:ext cx="3807733" cy="2304"/>
          </a:xfrm>
          <a:prstGeom prst="curvedConnector3">
            <a:avLst>
              <a:gd name="adj1" fmla="val 50000"/>
            </a:avLst>
          </a:prstGeom>
          <a:noFill/>
          <a:ln w="9525">
            <a:solidFill>
              <a:schemeClr val="tx1"/>
            </a:solidFill>
            <a:round/>
            <a:headEnd/>
            <a:tailEnd type="arrow" w="med" len="med"/>
          </a:ln>
        </p:spPr>
      </p:cxnSp>
      <p:sp>
        <p:nvSpPr>
          <p:cNvPr id="70" name="Oval 96"/>
          <p:cNvSpPr>
            <a:spLocks noChangeArrowheads="1"/>
          </p:cNvSpPr>
          <p:nvPr/>
        </p:nvSpPr>
        <p:spPr bwMode="auto">
          <a:xfrm>
            <a:off x="7146751" y="2372924"/>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1" name="Oval 96"/>
          <p:cNvSpPr>
            <a:spLocks noChangeArrowheads="1"/>
          </p:cNvSpPr>
          <p:nvPr/>
        </p:nvSpPr>
        <p:spPr bwMode="auto">
          <a:xfrm>
            <a:off x="7146751" y="2808223"/>
            <a:ext cx="221107" cy="217650"/>
          </a:xfrm>
          <a:prstGeom prst="ellipse">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72" name="Oval 96"/>
          <p:cNvSpPr>
            <a:spLocks noChangeArrowheads="1"/>
          </p:cNvSpPr>
          <p:nvPr/>
        </p:nvSpPr>
        <p:spPr bwMode="auto">
          <a:xfrm>
            <a:off x="7146751" y="3243522"/>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3" name="Oval 96"/>
          <p:cNvSpPr>
            <a:spLocks noChangeArrowheads="1"/>
          </p:cNvSpPr>
          <p:nvPr/>
        </p:nvSpPr>
        <p:spPr bwMode="auto">
          <a:xfrm>
            <a:off x="7146751" y="3678821"/>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4" name="Oval 96"/>
          <p:cNvSpPr>
            <a:spLocks noChangeArrowheads="1"/>
          </p:cNvSpPr>
          <p:nvPr/>
        </p:nvSpPr>
        <p:spPr bwMode="auto">
          <a:xfrm>
            <a:off x="7146751" y="4114120"/>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5" name="Oval 96"/>
          <p:cNvSpPr>
            <a:spLocks noChangeArrowheads="1"/>
          </p:cNvSpPr>
          <p:nvPr/>
        </p:nvSpPr>
        <p:spPr bwMode="auto">
          <a:xfrm>
            <a:off x="7146751" y="4549419"/>
            <a:ext cx="221107" cy="21765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76" name="Freeform 49"/>
          <p:cNvSpPr>
            <a:spLocks noChangeArrowheads="1"/>
          </p:cNvSpPr>
          <p:nvPr/>
        </p:nvSpPr>
        <p:spPr bwMode="auto">
          <a:xfrm>
            <a:off x="3581400" y="3135087"/>
            <a:ext cx="4286250" cy="1367519"/>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52" name="Freeform 51"/>
          <p:cNvSpPr/>
          <p:nvPr/>
        </p:nvSpPr>
        <p:spPr>
          <a:xfrm>
            <a:off x="4216400" y="2413000"/>
            <a:ext cx="2781300" cy="1828800"/>
          </a:xfrm>
          <a:custGeom>
            <a:avLst/>
            <a:gdLst>
              <a:gd name="connsiteX0" fmla="*/ 0 w 2781300"/>
              <a:gd name="connsiteY0" fmla="*/ 0 h 1828800"/>
              <a:gd name="connsiteX1" fmla="*/ 12700 w 2781300"/>
              <a:gd name="connsiteY1" fmla="*/ 266700 h 1828800"/>
              <a:gd name="connsiteX2" fmla="*/ 38100 w 2781300"/>
              <a:gd name="connsiteY2" fmla="*/ 546100 h 1828800"/>
              <a:gd name="connsiteX3" fmla="*/ 25400 w 2781300"/>
              <a:gd name="connsiteY3" fmla="*/ 965200 h 1828800"/>
              <a:gd name="connsiteX4" fmla="*/ 406400 w 2781300"/>
              <a:gd name="connsiteY4" fmla="*/ 50800 h 1828800"/>
              <a:gd name="connsiteX5" fmla="*/ 419100 w 2781300"/>
              <a:gd name="connsiteY5" fmla="*/ 927100 h 1828800"/>
              <a:gd name="connsiteX6" fmla="*/ 1130300 w 2781300"/>
              <a:gd name="connsiteY6" fmla="*/ 63500 h 1828800"/>
              <a:gd name="connsiteX7" fmla="*/ 1168400 w 2781300"/>
              <a:gd name="connsiteY7" fmla="*/ 1308100 h 1828800"/>
              <a:gd name="connsiteX8" fmla="*/ 2057400 w 2781300"/>
              <a:gd name="connsiteY8" fmla="*/ 0 h 1828800"/>
              <a:gd name="connsiteX9" fmla="*/ 2057400 w 2781300"/>
              <a:gd name="connsiteY9" fmla="*/ 457200 h 1828800"/>
              <a:gd name="connsiteX10" fmla="*/ 2743200 w 2781300"/>
              <a:gd name="connsiteY10" fmla="*/ 76200 h 1828800"/>
              <a:gd name="connsiteX11" fmla="*/ 2781300 w 2781300"/>
              <a:gd name="connsiteY11" fmla="*/ 546100 h 1828800"/>
              <a:gd name="connsiteX12" fmla="*/ 1612900 w 2781300"/>
              <a:gd name="connsiteY12" fmla="*/ 1308100 h 1828800"/>
              <a:gd name="connsiteX13" fmla="*/ 1587500 w 2781300"/>
              <a:gd name="connsiteY13"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1300" h="1828800">
                <a:moveTo>
                  <a:pt x="0" y="0"/>
                </a:moveTo>
                <a:cubicBezTo>
                  <a:pt x="4233" y="88900"/>
                  <a:pt x="8022" y="177822"/>
                  <a:pt x="12700" y="266700"/>
                </a:cubicBezTo>
                <a:cubicBezTo>
                  <a:pt x="24672" y="494172"/>
                  <a:pt x="11859" y="414896"/>
                  <a:pt x="38100" y="546100"/>
                </a:cubicBezTo>
                <a:cubicBezTo>
                  <a:pt x="33735" y="685796"/>
                  <a:pt x="25400" y="825436"/>
                  <a:pt x="25400" y="965200"/>
                </a:cubicBezTo>
                <a:lnTo>
                  <a:pt x="406400" y="50800"/>
                </a:lnTo>
                <a:lnTo>
                  <a:pt x="419100" y="927100"/>
                </a:lnTo>
                <a:lnTo>
                  <a:pt x="1130300" y="63500"/>
                </a:lnTo>
                <a:lnTo>
                  <a:pt x="1168400" y="1308100"/>
                </a:lnTo>
                <a:lnTo>
                  <a:pt x="2057400" y="0"/>
                </a:lnTo>
                <a:lnTo>
                  <a:pt x="2057400" y="457200"/>
                </a:lnTo>
                <a:lnTo>
                  <a:pt x="2743200" y="76200"/>
                </a:lnTo>
                <a:lnTo>
                  <a:pt x="2781300" y="546100"/>
                </a:lnTo>
                <a:lnTo>
                  <a:pt x="1612900" y="1308100"/>
                </a:lnTo>
                <a:lnTo>
                  <a:pt x="1587500" y="1828800"/>
                </a:lnTo>
              </a:path>
            </a:pathLst>
          </a:custGeom>
          <a:ln w="44450">
            <a:prstDash val="sysDot"/>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647811" y="1981200"/>
            <a:ext cx="2321469" cy="2308324"/>
          </a:xfrm>
          <a:prstGeom prst="rect">
            <a:avLst/>
          </a:prstGeom>
          <a:noFill/>
        </p:spPr>
        <p:txBody>
          <a:bodyPr wrap="none" rtlCol="0">
            <a:spAutoFit/>
          </a:bodyPr>
          <a:lstStyle/>
          <a:p>
            <a:r>
              <a:rPr lang="en-US" dirty="0">
                <a:solidFill>
                  <a:srgbClr val="0000FF"/>
                </a:solidFill>
              </a:rPr>
              <a:t>For Example:</a:t>
            </a:r>
          </a:p>
          <a:p>
            <a:r>
              <a:rPr lang="en-US" dirty="0"/>
              <a:t>If the green dots are</a:t>
            </a:r>
          </a:p>
          <a:p>
            <a:r>
              <a:rPr lang="en-US" dirty="0"/>
              <a:t>local thread actions,</a:t>
            </a:r>
          </a:p>
          <a:p>
            <a:r>
              <a:rPr lang="en-US" dirty="0"/>
              <a:t> then</a:t>
            </a:r>
          </a:p>
          <a:p>
            <a:r>
              <a:rPr lang="en-US" dirty="0"/>
              <a:t>all schedules</a:t>
            </a:r>
          </a:p>
          <a:p>
            <a:r>
              <a:rPr lang="en-US" dirty="0"/>
              <a:t> that arrive</a:t>
            </a:r>
          </a:p>
          <a:p>
            <a:r>
              <a:rPr lang="en-US" dirty="0"/>
              <a:t>at the “cut line”</a:t>
            </a:r>
          </a:p>
          <a:p>
            <a:r>
              <a:rPr lang="en-US" dirty="0"/>
              <a:t> are equivalent!</a:t>
            </a:r>
          </a:p>
        </p:txBody>
      </p:sp>
      <p:cxnSp>
        <p:nvCxnSpPr>
          <p:cNvPr id="60" name="Straight Connector 59"/>
          <p:cNvCxnSpPr/>
          <p:nvPr/>
        </p:nvCxnSpPr>
        <p:spPr>
          <a:xfrm rot="16200000" flipH="1">
            <a:off x="4838700" y="4000500"/>
            <a:ext cx="685800" cy="457200"/>
          </a:xfrm>
          <a:prstGeom prst="line">
            <a:avLst/>
          </a:prstGeom>
          <a:ln w="47625">
            <a:solidFill>
              <a:srgbClr val="660066"/>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233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88</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5852"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spTree>
    <p:extLst>
      <p:ext uri="{BB962C8B-B14F-4D97-AF65-F5344CB8AC3E}">
        <p14:creationId xmlns:p14="http://schemas.microsoft.com/office/powerpoint/2010/main" val="3782063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89</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a:t>GKLEE Avoids Examining Exp. Schedules !!</a:t>
            </a:r>
            <a:endParaRPr lang="en-US" sz="3200" b="1" baseline="30000"/>
          </a:p>
        </p:txBody>
      </p:sp>
      <p:grpSp>
        <p:nvGrpSpPr>
          <p:cNvPr id="2" name="Group 186"/>
          <p:cNvGrpSpPr>
            <a:grpSpLocks/>
          </p:cNvGrpSpPr>
          <p:nvPr/>
        </p:nvGrpSpPr>
        <p:grpSpPr bwMode="auto">
          <a:xfrm>
            <a:off x="1941513" y="1296988"/>
            <a:ext cx="152400" cy="2665412"/>
            <a:chOff x="533400" y="1753394"/>
            <a:chExt cx="152400" cy="2666206"/>
          </a:xfrm>
        </p:grpSpPr>
        <p:cxnSp>
          <p:nvCxnSpPr>
            <p:cNvPr id="36952"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53"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4"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5"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6"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7"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8"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69" name="Straight Connector 181"/>
          <p:cNvCxnSpPr>
            <a:cxnSpLocks noChangeShapeType="1"/>
          </p:cNvCxnSpPr>
          <p:nvPr/>
        </p:nvCxnSpPr>
        <p:spPr bwMode="auto">
          <a:xfrm>
            <a:off x="1865313" y="1295400"/>
            <a:ext cx="2514600" cy="1588"/>
          </a:xfrm>
          <a:prstGeom prst="line">
            <a:avLst/>
          </a:prstGeom>
          <a:noFill/>
          <a:ln w="9525">
            <a:solidFill>
              <a:schemeClr val="tx1"/>
            </a:solidFill>
            <a:round/>
            <a:headEnd/>
            <a:tailEnd/>
          </a:ln>
        </p:spPr>
      </p:cxnSp>
      <p:cxnSp>
        <p:nvCxnSpPr>
          <p:cNvPr id="36870" name="Straight Connector 182"/>
          <p:cNvCxnSpPr>
            <a:cxnSpLocks noChangeShapeType="1"/>
          </p:cNvCxnSpPr>
          <p:nvPr/>
        </p:nvCxnSpPr>
        <p:spPr bwMode="auto">
          <a:xfrm>
            <a:off x="1865313" y="39608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2474913" y="1295401"/>
            <a:ext cx="152400" cy="2665413"/>
            <a:chOff x="533400" y="1753394"/>
            <a:chExt cx="152400" cy="2666206"/>
          </a:xfrm>
        </p:grpSpPr>
        <p:cxnSp>
          <p:nvCxnSpPr>
            <p:cNvPr id="36945"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46"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7"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8"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9"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6950"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51"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3008313" y="1295401"/>
            <a:ext cx="152400" cy="2665413"/>
            <a:chOff x="533400" y="1753394"/>
            <a:chExt cx="152400" cy="2666206"/>
          </a:xfrm>
        </p:grpSpPr>
        <p:cxnSp>
          <p:nvCxnSpPr>
            <p:cNvPr id="36938"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9"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0"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1"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2"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3"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44"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3617913" y="1295401"/>
            <a:ext cx="152400" cy="2665413"/>
            <a:chOff x="533400" y="1753394"/>
            <a:chExt cx="152400" cy="2666206"/>
          </a:xfrm>
        </p:grpSpPr>
        <p:cxnSp>
          <p:nvCxnSpPr>
            <p:cNvPr id="3693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3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4151313" y="1295401"/>
            <a:ext cx="152400" cy="2665413"/>
            <a:chOff x="533400" y="1753394"/>
            <a:chExt cx="152400" cy="2666206"/>
          </a:xfrm>
        </p:grpSpPr>
        <p:cxnSp>
          <p:nvCxnSpPr>
            <p:cNvPr id="3692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2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8"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3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6875" name="Freeform 49"/>
          <p:cNvSpPr>
            <a:spLocks noChangeArrowheads="1"/>
          </p:cNvSpPr>
          <p:nvPr/>
        </p:nvSpPr>
        <p:spPr bwMode="auto">
          <a:xfrm>
            <a:off x="1693864" y="22098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36876" name="TextBox 66"/>
          <p:cNvSpPr txBox="1">
            <a:spLocks noChangeArrowheads="1"/>
          </p:cNvSpPr>
          <p:nvPr/>
        </p:nvSpPr>
        <p:spPr bwMode="auto">
          <a:xfrm>
            <a:off x="1752600" y="4419601"/>
            <a:ext cx="3658374" cy="1200329"/>
          </a:xfrm>
          <a:prstGeom prst="rect">
            <a:avLst/>
          </a:prstGeom>
          <a:noFill/>
          <a:ln w="9525">
            <a:noFill/>
            <a:miter lim="800000"/>
            <a:headEnd/>
            <a:tailEnd/>
          </a:ln>
        </p:spPr>
        <p:txBody>
          <a:bodyPr wrap="none">
            <a:prstTxWarp prst="textNoShape">
              <a:avLst/>
            </a:prstTxWarp>
            <a:spAutoFit/>
          </a:bodyPr>
          <a:lstStyle/>
          <a:p>
            <a:r>
              <a:rPr lang="en-US" sz="2400"/>
              <a:t>Instead of considering all</a:t>
            </a:r>
          </a:p>
          <a:p>
            <a:r>
              <a:rPr lang="en-US" sz="2400"/>
              <a:t>Schedules and </a:t>
            </a:r>
          </a:p>
          <a:p>
            <a:r>
              <a:rPr lang="en-US" sz="2400"/>
              <a:t>All Potential Races…</a:t>
            </a:r>
          </a:p>
        </p:txBody>
      </p:sp>
      <p:grpSp>
        <p:nvGrpSpPr>
          <p:cNvPr id="7" name="Group 186"/>
          <p:cNvGrpSpPr>
            <a:grpSpLocks/>
          </p:cNvGrpSpPr>
          <p:nvPr/>
        </p:nvGrpSpPr>
        <p:grpSpPr bwMode="auto">
          <a:xfrm>
            <a:off x="7086600" y="12969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7010400" y="12954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7010400" y="39608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7620000" y="12954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8153400" y="12954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8763000" y="12954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9296400" y="12954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6134100" y="25527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6667500" y="25527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7277100" y="25527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7810500" y="2552700"/>
            <a:ext cx="2438400" cy="381000"/>
          </a:xfrm>
          <a:prstGeom prst="straightConnector1">
            <a:avLst/>
          </a:prstGeom>
          <a:noFill/>
          <a:ln w="9525">
            <a:solidFill>
              <a:schemeClr val="tx1"/>
            </a:solidFill>
            <a:round/>
            <a:headEnd/>
            <a:tailEnd type="arrow" w="med" len="med"/>
          </a:ln>
        </p:spPr>
      </p:cxnSp>
      <p:sp>
        <p:nvSpPr>
          <p:cNvPr id="36888" name="TextBox 102"/>
          <p:cNvSpPr txBox="1">
            <a:spLocks noChangeArrowheads="1"/>
          </p:cNvSpPr>
          <p:nvPr/>
        </p:nvSpPr>
        <p:spPr bwMode="auto">
          <a:xfrm>
            <a:off x="5715000" y="4114800"/>
            <a:ext cx="5233356" cy="2677656"/>
          </a:xfrm>
          <a:prstGeom prst="rect">
            <a:avLst/>
          </a:prstGeom>
          <a:noFill/>
          <a:ln w="9525">
            <a:noFill/>
            <a:miter lim="800000"/>
            <a:headEnd/>
            <a:tailEnd/>
          </a:ln>
        </p:spPr>
        <p:txBody>
          <a:bodyPr wrap="none">
            <a:prstTxWarp prst="textNoShape">
              <a:avLst/>
            </a:prstTxWarp>
            <a:spAutoFit/>
          </a:bodyPr>
          <a:lstStyle/>
          <a:p>
            <a:r>
              <a:rPr lang="en-US" sz="2400"/>
              <a:t>Consider JUST THIS SINGLE</a:t>
            </a:r>
          </a:p>
          <a:p>
            <a:r>
              <a:rPr lang="en-US" sz="2400"/>
              <a:t>CANONICAL SCHEDULE !!</a:t>
            </a:r>
          </a:p>
          <a:p>
            <a:endParaRPr lang="en-US" sz="2400"/>
          </a:p>
          <a:p>
            <a:r>
              <a:rPr lang="en-US" sz="2400"/>
              <a:t>Folk Theorem (proved in our paper):</a:t>
            </a:r>
          </a:p>
          <a:p>
            <a:r>
              <a:rPr lang="en-US" sz="2400"/>
              <a:t>“We will find </a:t>
            </a:r>
            <a:r>
              <a:rPr lang="en-US" sz="2400">
                <a:solidFill>
                  <a:srgbClr val="CC0000"/>
                </a:solidFill>
              </a:rPr>
              <a:t>A RACE</a:t>
            </a:r>
          </a:p>
          <a:p>
            <a:r>
              <a:rPr lang="en-US" sz="2400">
                <a:solidFill>
                  <a:srgbClr val="0000FF"/>
                </a:solidFill>
              </a:rPr>
              <a:t>If there is ANY race</a:t>
            </a:r>
            <a:r>
              <a:rPr lang="en-US" sz="2400"/>
              <a:t>” !!</a:t>
            </a:r>
          </a:p>
          <a:p>
            <a:endParaRPr lang="en-US" sz="2400"/>
          </a:p>
        </p:txBody>
      </p:sp>
    </p:spTree>
    <p:extLst>
      <p:ext uri="{BB962C8B-B14F-4D97-AF65-F5344CB8AC3E}">
        <p14:creationId xmlns:p14="http://schemas.microsoft.com/office/powerpoint/2010/main" val="103785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D470-825A-E941-ACF1-7E73053D0C5D}"/>
              </a:ext>
            </a:extLst>
          </p:cNvPr>
          <p:cNvSpPr>
            <a:spLocks noGrp="1"/>
          </p:cNvSpPr>
          <p:nvPr>
            <p:ph type="title"/>
          </p:nvPr>
        </p:nvSpPr>
        <p:spPr>
          <a:xfrm>
            <a:off x="838200" y="365126"/>
            <a:ext cx="10996246" cy="618286"/>
          </a:xfrm>
        </p:spPr>
        <p:txBody>
          <a:bodyPr>
            <a:normAutofit fontScale="90000"/>
          </a:bodyPr>
          <a:lstStyle/>
          <a:p>
            <a:r>
              <a:rPr lang="en-US" dirty="0">
                <a:solidFill>
                  <a:srgbClr val="0432FF"/>
                </a:solidFill>
              </a:rPr>
              <a:t>Example of FOL (“classical”): Proof by contra</a:t>
            </a:r>
          </a:p>
        </p:txBody>
      </p:sp>
      <p:sp>
        <p:nvSpPr>
          <p:cNvPr id="5" name="Content Placeholder 4">
            <a:extLst>
              <a:ext uri="{FF2B5EF4-FFF2-40B4-BE49-F238E27FC236}">
                <a16:creationId xmlns:a16="http://schemas.microsoft.com/office/drawing/2014/main" id="{DF3F1E47-1B9F-404D-8957-365322731F51}"/>
              </a:ext>
            </a:extLst>
          </p:cNvPr>
          <p:cNvSpPr>
            <a:spLocks noGrp="1"/>
          </p:cNvSpPr>
          <p:nvPr>
            <p:ph idx="1"/>
          </p:nvPr>
        </p:nvSpPr>
        <p:spPr>
          <a:xfrm>
            <a:off x="838199" y="1110343"/>
            <a:ext cx="11198629" cy="5277394"/>
          </a:xfrm>
        </p:spPr>
        <p:txBody>
          <a:bodyPr>
            <a:normAutofit/>
          </a:bodyPr>
          <a:lstStyle/>
          <a:p>
            <a:r>
              <a:rPr lang="en-US" dirty="0"/>
              <a:t>A1: exists x : p(x) and [all y : d(y) -&gt; l(</a:t>
            </a:r>
            <a:r>
              <a:rPr lang="en-US" dirty="0" err="1"/>
              <a:t>x,y</a:t>
            </a:r>
            <a:r>
              <a:rPr lang="en-US" dirty="0"/>
              <a:t>)]</a:t>
            </a:r>
          </a:p>
          <a:p>
            <a:r>
              <a:rPr lang="en-US" dirty="0"/>
              <a:t>A2: all </a:t>
            </a:r>
            <a:r>
              <a:rPr lang="en-US" dirty="0" err="1"/>
              <a:t>x,y</a:t>
            </a:r>
            <a:r>
              <a:rPr lang="en-US" dirty="0"/>
              <a:t> : [ p(x) &amp; q(y) =&gt; ! l(</a:t>
            </a:r>
            <a:r>
              <a:rPr lang="en-US" dirty="0" err="1"/>
              <a:t>x,y</a:t>
            </a:r>
            <a:r>
              <a:rPr lang="en-US" dirty="0"/>
              <a:t>) ]</a:t>
            </a:r>
          </a:p>
          <a:p>
            <a:r>
              <a:rPr lang="en-US" dirty="0"/>
              <a:t>G: all x : d(x) =&gt; !q(x)</a:t>
            </a:r>
          </a:p>
          <a:p>
            <a:r>
              <a:rPr lang="en-US" dirty="0"/>
              <a:t>NG: …give it a shot…</a:t>
            </a:r>
          </a:p>
          <a:p>
            <a:endParaRPr lang="en-US" dirty="0"/>
          </a:p>
          <a:p>
            <a:r>
              <a:rPr lang="en-US" dirty="0"/>
              <a:t>A1 </a:t>
            </a:r>
            <a:r>
              <a:rPr lang="en-US" dirty="0" err="1"/>
              <a:t>skolemize</a:t>
            </a:r>
            <a:r>
              <a:rPr lang="en-US" dirty="0"/>
              <a:t> x with p0</a:t>
            </a:r>
          </a:p>
          <a:p>
            <a:r>
              <a:rPr lang="en-US" dirty="0"/>
              <a:t>A1sk: p(p0) and [all y : d(y) -&gt; l(p0,y)]</a:t>
            </a:r>
          </a:p>
        </p:txBody>
      </p:sp>
    </p:spTree>
    <p:extLst>
      <p:ext uri="{BB962C8B-B14F-4D97-AF65-F5344CB8AC3E}">
        <p14:creationId xmlns:p14="http://schemas.microsoft.com/office/powerpoint/2010/main" val="3698819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F5E4154C-AFD9-7D4E-B3BB-97F55ECE0E59}" type="slidenum">
              <a:rPr lang="en-US" sz="1200">
                <a:solidFill>
                  <a:srgbClr val="898989"/>
                </a:solidFill>
              </a:rPr>
              <a:pPr algn="r"/>
              <a:t>90</a:t>
            </a:fld>
            <a:endParaRPr lang="en-US" sz="1200">
              <a:solidFill>
                <a:srgbClr val="898989"/>
              </a:solidFill>
            </a:endParaRPr>
          </a:p>
        </p:txBody>
      </p:sp>
      <p:sp>
        <p:nvSpPr>
          <p:cNvPr id="35843" name="Rectangle 2"/>
          <p:cNvSpPr>
            <a:spLocks noGrp="1" noChangeArrowheads="1"/>
          </p:cNvSpPr>
          <p:nvPr>
            <p:ph type="title" idx="4294967295"/>
          </p:nvPr>
        </p:nvSpPr>
        <p:spPr>
          <a:xfrm>
            <a:off x="1905000" y="0"/>
            <a:ext cx="8686800" cy="1143000"/>
          </a:xfrm>
        </p:spPr>
        <p:txBody>
          <a:bodyPr/>
          <a:lstStyle/>
          <a:p>
            <a:r>
              <a:rPr lang="en-US" sz="3200" dirty="0"/>
              <a:t>Why does a sequential run suffice?</a:t>
            </a:r>
            <a:endParaRPr lang="en-US" sz="3200" b="1" baseline="30000" dirty="0"/>
          </a:p>
        </p:txBody>
      </p:sp>
      <p:grpSp>
        <p:nvGrpSpPr>
          <p:cNvPr id="2" name="Group 186"/>
          <p:cNvGrpSpPr>
            <a:grpSpLocks/>
          </p:cNvGrpSpPr>
          <p:nvPr/>
        </p:nvGrpSpPr>
        <p:grpSpPr bwMode="auto">
          <a:xfrm>
            <a:off x="4800600" y="1906588"/>
            <a:ext cx="152400" cy="2665412"/>
            <a:chOff x="533400" y="1753394"/>
            <a:chExt cx="152400" cy="2666206"/>
          </a:xfrm>
        </p:grpSpPr>
        <p:cxnSp>
          <p:nvCxnSpPr>
            <p:cNvPr id="35881"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82"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3"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4"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5"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6"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7"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5845" name="Straight Connector 181"/>
          <p:cNvCxnSpPr>
            <a:cxnSpLocks noChangeShapeType="1"/>
          </p:cNvCxnSpPr>
          <p:nvPr/>
        </p:nvCxnSpPr>
        <p:spPr bwMode="auto">
          <a:xfrm>
            <a:off x="4724400" y="1905000"/>
            <a:ext cx="2514600" cy="1588"/>
          </a:xfrm>
          <a:prstGeom prst="line">
            <a:avLst/>
          </a:prstGeom>
          <a:noFill/>
          <a:ln w="9525">
            <a:solidFill>
              <a:schemeClr val="tx1"/>
            </a:solidFill>
            <a:round/>
            <a:headEnd/>
            <a:tailEnd/>
          </a:ln>
        </p:spPr>
      </p:cxnSp>
      <p:cxnSp>
        <p:nvCxnSpPr>
          <p:cNvPr id="35846" name="Straight Connector 182"/>
          <p:cNvCxnSpPr>
            <a:cxnSpLocks noChangeShapeType="1"/>
          </p:cNvCxnSpPr>
          <p:nvPr/>
        </p:nvCxnSpPr>
        <p:spPr bwMode="auto">
          <a:xfrm>
            <a:off x="4724400" y="4570414"/>
            <a:ext cx="2514600" cy="1587"/>
          </a:xfrm>
          <a:prstGeom prst="line">
            <a:avLst/>
          </a:prstGeom>
          <a:noFill/>
          <a:ln w="9525">
            <a:solidFill>
              <a:schemeClr val="tx1"/>
            </a:solidFill>
            <a:round/>
            <a:headEnd/>
            <a:tailEnd/>
          </a:ln>
        </p:spPr>
      </p:cxnSp>
      <p:grpSp>
        <p:nvGrpSpPr>
          <p:cNvPr id="3" name="Group 187"/>
          <p:cNvGrpSpPr>
            <a:grpSpLocks/>
          </p:cNvGrpSpPr>
          <p:nvPr/>
        </p:nvGrpSpPr>
        <p:grpSpPr bwMode="auto">
          <a:xfrm>
            <a:off x="5334000" y="1905001"/>
            <a:ext cx="152400" cy="2665413"/>
            <a:chOff x="533400" y="1753394"/>
            <a:chExt cx="152400" cy="2666206"/>
          </a:xfrm>
        </p:grpSpPr>
        <p:cxnSp>
          <p:nvCxnSpPr>
            <p:cNvPr id="35874"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75"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6"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7"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8" name="Oval 96"/>
            <p:cNvSpPr>
              <a:spLocks noChangeArrowheads="1"/>
            </p:cNvSpPr>
            <p:nvPr/>
          </p:nvSpPr>
          <p:spPr bwMode="auto">
            <a:xfrm>
              <a:off x="533400" y="3048794"/>
              <a:ext cx="152400" cy="152400"/>
            </a:xfrm>
            <a:prstGeom prst="ellipse">
              <a:avLst/>
            </a:prstGeom>
            <a:solidFill>
              <a:srgbClr val="FF0000"/>
            </a:solidFill>
            <a:ln w="9525">
              <a:solidFill>
                <a:srgbClr val="CC0000"/>
              </a:solidFill>
              <a:round/>
              <a:headEnd/>
              <a:tailEnd/>
            </a:ln>
          </p:spPr>
          <p:txBody>
            <a:bodyPr>
              <a:prstTxWarp prst="textNoShape">
                <a:avLst/>
              </a:prstTxWarp>
            </a:bodyPr>
            <a:lstStyle/>
            <a:p>
              <a:endParaRPr lang="en-US"/>
            </a:p>
          </p:txBody>
        </p:sp>
        <p:sp>
          <p:nvSpPr>
            <p:cNvPr id="35879"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80"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4" name="Group 195"/>
          <p:cNvGrpSpPr>
            <a:grpSpLocks/>
          </p:cNvGrpSpPr>
          <p:nvPr/>
        </p:nvGrpSpPr>
        <p:grpSpPr bwMode="auto">
          <a:xfrm>
            <a:off x="5867400" y="1905001"/>
            <a:ext cx="152400" cy="2665413"/>
            <a:chOff x="533400" y="1753394"/>
            <a:chExt cx="152400" cy="2666206"/>
          </a:xfrm>
        </p:grpSpPr>
        <p:cxnSp>
          <p:nvCxnSpPr>
            <p:cNvPr id="3586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73"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5" name="Group 203"/>
          <p:cNvGrpSpPr>
            <a:grpSpLocks/>
          </p:cNvGrpSpPr>
          <p:nvPr/>
        </p:nvGrpSpPr>
        <p:grpSpPr bwMode="auto">
          <a:xfrm>
            <a:off x="6477000" y="1905001"/>
            <a:ext cx="152400" cy="2665413"/>
            <a:chOff x="533400" y="1753394"/>
            <a:chExt cx="152400" cy="2666206"/>
          </a:xfrm>
        </p:grpSpPr>
        <p:cxnSp>
          <p:nvCxnSpPr>
            <p:cNvPr id="3586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6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4"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6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6" name="Group 211"/>
          <p:cNvGrpSpPr>
            <a:grpSpLocks/>
          </p:cNvGrpSpPr>
          <p:nvPr/>
        </p:nvGrpSpPr>
        <p:grpSpPr bwMode="auto">
          <a:xfrm>
            <a:off x="7010400" y="1905001"/>
            <a:ext cx="152400" cy="2665413"/>
            <a:chOff x="533400" y="1753394"/>
            <a:chExt cx="152400" cy="2666206"/>
          </a:xfrm>
        </p:grpSpPr>
        <p:cxnSp>
          <p:nvCxnSpPr>
            <p:cNvPr id="3585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585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5859"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sp>
        <p:nvSpPr>
          <p:cNvPr id="35851" name="Freeform 49"/>
          <p:cNvSpPr>
            <a:spLocks noChangeArrowheads="1"/>
          </p:cNvSpPr>
          <p:nvPr/>
        </p:nvSpPr>
        <p:spPr bwMode="auto">
          <a:xfrm>
            <a:off x="4552951" y="2819401"/>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48" name="TextBox 47"/>
          <p:cNvSpPr txBox="1"/>
          <p:nvPr/>
        </p:nvSpPr>
        <p:spPr>
          <a:xfrm>
            <a:off x="7848601" y="2209801"/>
            <a:ext cx="2800767" cy="2031325"/>
          </a:xfrm>
          <a:prstGeom prst="rect">
            <a:avLst/>
          </a:prstGeom>
          <a:noFill/>
        </p:spPr>
        <p:txBody>
          <a:bodyPr wrap="none" rtlCol="0">
            <a:spAutoFit/>
          </a:bodyPr>
          <a:lstStyle/>
          <a:p>
            <a:r>
              <a:rPr lang="en-US" dirty="0"/>
              <a:t>If the red pair is the only</a:t>
            </a:r>
          </a:p>
          <a:p>
            <a:r>
              <a:rPr lang="en-US" dirty="0"/>
              <a:t>race, then it occurs after</a:t>
            </a:r>
          </a:p>
          <a:p>
            <a:r>
              <a:rPr lang="en-US" dirty="0"/>
              <a:t>the cut-line</a:t>
            </a:r>
          </a:p>
          <a:p>
            <a:endParaRPr lang="en-US" dirty="0"/>
          </a:p>
          <a:p>
            <a:r>
              <a:rPr lang="en-US" dirty="0"/>
              <a:t>So all the ways to reach</a:t>
            </a:r>
          </a:p>
          <a:p>
            <a:r>
              <a:rPr lang="en-US" dirty="0"/>
              <a:t>the cut-line are </a:t>
            </a:r>
          </a:p>
          <a:p>
            <a:r>
              <a:rPr lang="en-US" dirty="0"/>
              <a:t>EQUIVALENT !!</a:t>
            </a:r>
          </a:p>
        </p:txBody>
      </p:sp>
    </p:spTree>
    <p:extLst>
      <p:ext uri="{BB962C8B-B14F-4D97-AF65-F5344CB8AC3E}">
        <p14:creationId xmlns:p14="http://schemas.microsoft.com/office/powerpoint/2010/main" val="328320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94595E1B-6C45-8744-BC82-1DD9C16574FC}" type="slidenum">
              <a:rPr lang="en-US" sz="1200">
                <a:solidFill>
                  <a:srgbClr val="898989"/>
                </a:solidFill>
              </a:rPr>
              <a:pPr algn="r"/>
              <a:t>91</a:t>
            </a:fld>
            <a:endParaRPr lang="en-US" sz="1200">
              <a:solidFill>
                <a:srgbClr val="898989"/>
              </a:solidFill>
            </a:endParaRPr>
          </a:p>
        </p:txBody>
      </p:sp>
      <p:sp>
        <p:nvSpPr>
          <p:cNvPr id="36867" name="Rectangle 2"/>
          <p:cNvSpPr>
            <a:spLocks noGrp="1" noChangeArrowheads="1"/>
          </p:cNvSpPr>
          <p:nvPr>
            <p:ph type="title" idx="4294967295"/>
          </p:nvPr>
        </p:nvSpPr>
        <p:spPr>
          <a:xfrm>
            <a:off x="1905000" y="0"/>
            <a:ext cx="8686800" cy="1143000"/>
          </a:xfrm>
        </p:spPr>
        <p:txBody>
          <a:bodyPr/>
          <a:lstStyle/>
          <a:p>
            <a:r>
              <a:rPr lang="en-US" sz="3200" dirty="0"/>
              <a:t>So this sequential run is equivalent too.</a:t>
            </a:r>
            <a:endParaRPr lang="en-US" sz="3200" b="1" baseline="30000" dirty="0"/>
          </a:p>
        </p:txBody>
      </p:sp>
      <p:grpSp>
        <p:nvGrpSpPr>
          <p:cNvPr id="7" name="Group 186"/>
          <p:cNvGrpSpPr>
            <a:grpSpLocks/>
          </p:cNvGrpSpPr>
          <p:nvPr/>
        </p:nvGrpSpPr>
        <p:grpSpPr bwMode="auto">
          <a:xfrm>
            <a:off x="4800600" y="2135188"/>
            <a:ext cx="152400" cy="2665412"/>
            <a:chOff x="533400" y="1753394"/>
            <a:chExt cx="152400" cy="2666206"/>
          </a:xfrm>
        </p:grpSpPr>
        <p:cxnSp>
          <p:nvCxnSpPr>
            <p:cNvPr id="36917"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8"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9"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0"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1"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2"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23"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78" name="Straight Connector 181"/>
          <p:cNvCxnSpPr>
            <a:cxnSpLocks noChangeShapeType="1"/>
          </p:cNvCxnSpPr>
          <p:nvPr/>
        </p:nvCxnSpPr>
        <p:spPr bwMode="auto">
          <a:xfrm>
            <a:off x="4724400" y="2133600"/>
            <a:ext cx="2514600" cy="1588"/>
          </a:xfrm>
          <a:prstGeom prst="line">
            <a:avLst/>
          </a:prstGeom>
          <a:noFill/>
          <a:ln w="9525">
            <a:solidFill>
              <a:schemeClr val="tx1"/>
            </a:solidFill>
            <a:round/>
            <a:headEnd/>
            <a:tailEnd/>
          </a:ln>
        </p:spPr>
      </p:cxnSp>
      <p:cxnSp>
        <p:nvCxnSpPr>
          <p:cNvPr id="36879" name="Straight Connector 182"/>
          <p:cNvCxnSpPr>
            <a:cxnSpLocks noChangeShapeType="1"/>
          </p:cNvCxnSpPr>
          <p:nvPr/>
        </p:nvCxnSpPr>
        <p:spPr bwMode="auto">
          <a:xfrm>
            <a:off x="4724400" y="4799014"/>
            <a:ext cx="2514600" cy="1587"/>
          </a:xfrm>
          <a:prstGeom prst="line">
            <a:avLst/>
          </a:prstGeom>
          <a:noFill/>
          <a:ln w="9525">
            <a:solidFill>
              <a:schemeClr val="tx1"/>
            </a:solidFill>
            <a:round/>
            <a:headEnd/>
            <a:tailEnd/>
          </a:ln>
        </p:spPr>
      </p:cxnSp>
      <p:grpSp>
        <p:nvGrpSpPr>
          <p:cNvPr id="8" name="Group 187"/>
          <p:cNvGrpSpPr>
            <a:grpSpLocks/>
          </p:cNvGrpSpPr>
          <p:nvPr/>
        </p:nvGrpSpPr>
        <p:grpSpPr bwMode="auto">
          <a:xfrm>
            <a:off x="5334000" y="2133601"/>
            <a:ext cx="152400" cy="2665413"/>
            <a:chOff x="533400" y="1753394"/>
            <a:chExt cx="152400" cy="2666206"/>
          </a:xfrm>
        </p:grpSpPr>
        <p:cxnSp>
          <p:nvCxnSpPr>
            <p:cNvPr id="36910"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11"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2"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3"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4" name="Oval 96"/>
            <p:cNvSpPr>
              <a:spLocks noChangeArrowheads="1"/>
            </p:cNvSpPr>
            <p:nvPr/>
          </p:nvSpPr>
          <p:spPr bwMode="auto">
            <a:xfrm>
              <a:off x="533400" y="30487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36915"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16"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9" name="Group 195"/>
          <p:cNvGrpSpPr>
            <a:grpSpLocks/>
          </p:cNvGrpSpPr>
          <p:nvPr/>
        </p:nvGrpSpPr>
        <p:grpSpPr bwMode="auto">
          <a:xfrm>
            <a:off x="5867400" y="2133601"/>
            <a:ext cx="152400" cy="2665413"/>
            <a:chOff x="533400" y="1753394"/>
            <a:chExt cx="152400" cy="2666206"/>
          </a:xfrm>
        </p:grpSpPr>
        <p:cxnSp>
          <p:nvCxnSpPr>
            <p:cNvPr id="36903"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904"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5"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6"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7"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8"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9" name="Oval 96"/>
            <p:cNvSpPr>
              <a:spLocks noChangeArrowheads="1"/>
            </p:cNvSpPr>
            <p:nvPr/>
          </p:nvSpPr>
          <p:spPr bwMode="auto">
            <a:xfrm>
              <a:off x="533400" y="3658394"/>
              <a:ext cx="152400" cy="152400"/>
            </a:xfrm>
            <a:prstGeom prst="ellipse">
              <a:avLst/>
            </a:prstGeom>
            <a:solidFill>
              <a:srgbClr val="FF0000"/>
            </a:solidFill>
            <a:ln w="9525">
              <a:solidFill>
                <a:schemeClr val="tx1"/>
              </a:solidFill>
              <a:round/>
              <a:headEnd/>
              <a:tailEnd/>
            </a:ln>
          </p:spPr>
          <p:txBody>
            <a:bodyPr>
              <a:prstTxWarp prst="textNoShape">
                <a:avLst/>
              </a:prstTxWarp>
            </a:bodyPr>
            <a:lstStyle/>
            <a:p>
              <a:endParaRPr lang="en-US"/>
            </a:p>
          </p:txBody>
        </p:sp>
      </p:grpSp>
      <p:grpSp>
        <p:nvGrpSpPr>
          <p:cNvPr id="10" name="Group 203"/>
          <p:cNvGrpSpPr>
            <a:grpSpLocks/>
          </p:cNvGrpSpPr>
          <p:nvPr/>
        </p:nvGrpSpPr>
        <p:grpSpPr bwMode="auto">
          <a:xfrm>
            <a:off x="6477000" y="2133601"/>
            <a:ext cx="152400" cy="2665413"/>
            <a:chOff x="533400" y="1753394"/>
            <a:chExt cx="152400" cy="2666206"/>
          </a:xfrm>
        </p:grpSpPr>
        <p:cxnSp>
          <p:nvCxnSpPr>
            <p:cNvPr id="36896"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7"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8"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9"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0"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1"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902"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grpSp>
        <p:nvGrpSpPr>
          <p:cNvPr id="11" name="Group 211"/>
          <p:cNvGrpSpPr>
            <a:grpSpLocks/>
          </p:cNvGrpSpPr>
          <p:nvPr/>
        </p:nvGrpSpPr>
        <p:grpSpPr bwMode="auto">
          <a:xfrm>
            <a:off x="7010400" y="2133601"/>
            <a:ext cx="152400" cy="2665413"/>
            <a:chOff x="533400" y="1753394"/>
            <a:chExt cx="152400" cy="2666206"/>
          </a:xfrm>
        </p:grpSpPr>
        <p:cxnSp>
          <p:nvCxnSpPr>
            <p:cNvPr id="36889" name="Curved Connector 65"/>
            <p:cNvCxnSpPr>
              <a:cxnSpLocks noChangeShapeType="1"/>
            </p:cNvCxnSpPr>
            <p:nvPr/>
          </p:nvCxnSpPr>
          <p:spPr bwMode="auto">
            <a:xfrm rot="5400000">
              <a:off x="-724297" y="3085703"/>
              <a:ext cx="2666206" cy="1588"/>
            </a:xfrm>
            <a:prstGeom prst="curvedConnector3">
              <a:avLst>
                <a:gd name="adj1" fmla="val 50000"/>
              </a:avLst>
            </a:prstGeom>
            <a:noFill/>
            <a:ln w="9525">
              <a:solidFill>
                <a:schemeClr val="tx1"/>
              </a:solidFill>
              <a:round/>
              <a:headEnd/>
              <a:tailEnd type="arrow" w="med" len="med"/>
            </a:ln>
          </p:spPr>
        </p:cxnSp>
        <p:sp>
          <p:nvSpPr>
            <p:cNvPr id="36890" name="Oval 96"/>
            <p:cNvSpPr>
              <a:spLocks noChangeArrowheads="1"/>
            </p:cNvSpPr>
            <p:nvPr/>
          </p:nvSpPr>
          <p:spPr bwMode="auto">
            <a:xfrm>
              <a:off x="533400" y="2134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1" name="Oval 96"/>
            <p:cNvSpPr>
              <a:spLocks noChangeArrowheads="1"/>
            </p:cNvSpPr>
            <p:nvPr/>
          </p:nvSpPr>
          <p:spPr bwMode="auto">
            <a:xfrm>
              <a:off x="533400" y="24391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2" name="Oval 96"/>
            <p:cNvSpPr>
              <a:spLocks noChangeArrowheads="1"/>
            </p:cNvSpPr>
            <p:nvPr/>
          </p:nvSpPr>
          <p:spPr bwMode="auto">
            <a:xfrm>
              <a:off x="533400" y="27439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3" name="Oval 96"/>
            <p:cNvSpPr>
              <a:spLocks noChangeArrowheads="1"/>
            </p:cNvSpPr>
            <p:nvPr/>
          </p:nvSpPr>
          <p:spPr bwMode="auto">
            <a:xfrm>
              <a:off x="533400" y="30487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4" name="Oval 96"/>
            <p:cNvSpPr>
              <a:spLocks noChangeArrowheads="1"/>
            </p:cNvSpPr>
            <p:nvPr/>
          </p:nvSpPr>
          <p:spPr bwMode="auto">
            <a:xfrm>
              <a:off x="533400" y="33535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sp>
          <p:nvSpPr>
            <p:cNvPr id="36895" name="Oval 96"/>
            <p:cNvSpPr>
              <a:spLocks noChangeArrowheads="1"/>
            </p:cNvSpPr>
            <p:nvPr/>
          </p:nvSpPr>
          <p:spPr bwMode="auto">
            <a:xfrm>
              <a:off x="533400" y="3658394"/>
              <a:ext cx="152400" cy="152400"/>
            </a:xfrm>
            <a:prstGeom prst="ellipse">
              <a:avLst/>
            </a:prstGeom>
            <a:solidFill>
              <a:srgbClr val="3366FF"/>
            </a:solidFill>
            <a:ln w="9525">
              <a:solidFill>
                <a:schemeClr val="tx1"/>
              </a:solidFill>
              <a:round/>
              <a:headEnd/>
              <a:tailEnd/>
            </a:ln>
          </p:spPr>
          <p:txBody>
            <a:bodyPr>
              <a:prstTxWarp prst="textNoShape">
                <a:avLst/>
              </a:prstTxWarp>
            </a:bodyPr>
            <a:lstStyle/>
            <a:p>
              <a:endParaRPr lang="en-US"/>
            </a:p>
          </p:txBody>
        </p:sp>
      </p:grpSp>
      <p:cxnSp>
        <p:nvCxnSpPr>
          <p:cNvPr id="36884" name="Straight Arrow Connector 220"/>
          <p:cNvCxnSpPr>
            <a:cxnSpLocks noChangeShapeType="1"/>
          </p:cNvCxnSpPr>
          <p:nvPr/>
        </p:nvCxnSpPr>
        <p:spPr bwMode="auto">
          <a:xfrm rot="5400000" flipH="1" flipV="1">
            <a:off x="3848100" y="3390900"/>
            <a:ext cx="2438400" cy="381000"/>
          </a:xfrm>
          <a:prstGeom prst="straightConnector1">
            <a:avLst/>
          </a:prstGeom>
          <a:noFill/>
          <a:ln w="9525">
            <a:solidFill>
              <a:schemeClr val="tx1"/>
            </a:solidFill>
            <a:round/>
            <a:headEnd/>
            <a:tailEnd type="arrow" w="med" len="med"/>
          </a:ln>
        </p:spPr>
      </p:cxnSp>
      <p:cxnSp>
        <p:nvCxnSpPr>
          <p:cNvPr id="36885" name="Straight Arrow Connector 224"/>
          <p:cNvCxnSpPr>
            <a:cxnSpLocks noChangeShapeType="1"/>
          </p:cNvCxnSpPr>
          <p:nvPr/>
        </p:nvCxnSpPr>
        <p:spPr bwMode="auto">
          <a:xfrm rot="5400000" flipH="1" flipV="1">
            <a:off x="4381500" y="3390900"/>
            <a:ext cx="2438400" cy="381000"/>
          </a:xfrm>
          <a:prstGeom prst="straightConnector1">
            <a:avLst/>
          </a:prstGeom>
          <a:noFill/>
          <a:ln w="9525">
            <a:solidFill>
              <a:schemeClr val="tx1"/>
            </a:solidFill>
            <a:round/>
            <a:headEnd/>
            <a:tailEnd type="arrow" w="med" len="med"/>
          </a:ln>
        </p:spPr>
      </p:cxnSp>
      <p:cxnSp>
        <p:nvCxnSpPr>
          <p:cNvPr id="36886" name="Straight Arrow Connector 225"/>
          <p:cNvCxnSpPr>
            <a:cxnSpLocks noChangeShapeType="1"/>
          </p:cNvCxnSpPr>
          <p:nvPr/>
        </p:nvCxnSpPr>
        <p:spPr bwMode="auto">
          <a:xfrm rot="5400000" flipH="1" flipV="1">
            <a:off x="4991100" y="3390900"/>
            <a:ext cx="2438400" cy="381000"/>
          </a:xfrm>
          <a:prstGeom prst="straightConnector1">
            <a:avLst/>
          </a:prstGeom>
          <a:noFill/>
          <a:ln w="9525">
            <a:solidFill>
              <a:schemeClr val="tx1"/>
            </a:solidFill>
            <a:round/>
            <a:headEnd/>
            <a:tailEnd type="arrow" w="med" len="med"/>
          </a:ln>
        </p:spPr>
      </p:cxnSp>
      <p:cxnSp>
        <p:nvCxnSpPr>
          <p:cNvPr id="36887" name="Straight Arrow Connector 226"/>
          <p:cNvCxnSpPr>
            <a:cxnSpLocks noChangeShapeType="1"/>
          </p:cNvCxnSpPr>
          <p:nvPr/>
        </p:nvCxnSpPr>
        <p:spPr bwMode="auto">
          <a:xfrm rot="5400000" flipH="1" flipV="1">
            <a:off x="5524500" y="3390900"/>
            <a:ext cx="2438400" cy="381000"/>
          </a:xfrm>
          <a:prstGeom prst="straightConnector1">
            <a:avLst/>
          </a:prstGeom>
          <a:noFill/>
          <a:ln w="9525">
            <a:solidFill>
              <a:schemeClr val="tx1"/>
            </a:solidFill>
            <a:round/>
            <a:headEnd/>
            <a:tailEnd type="arrow" w="med" len="med"/>
          </a:ln>
        </p:spPr>
      </p:cxnSp>
      <p:sp>
        <p:nvSpPr>
          <p:cNvPr id="95" name="Freeform 49"/>
          <p:cNvSpPr>
            <a:spLocks noChangeArrowheads="1"/>
          </p:cNvSpPr>
          <p:nvPr/>
        </p:nvSpPr>
        <p:spPr bwMode="auto">
          <a:xfrm>
            <a:off x="4552951" y="3005138"/>
            <a:ext cx="2954337" cy="957263"/>
          </a:xfrm>
          <a:custGeom>
            <a:avLst/>
            <a:gdLst>
              <a:gd name="T0" fmla="*/ 0 w 2954051"/>
              <a:gd name="T1" fmla="*/ 286799 h 956913"/>
              <a:gd name="T2" fmla="*/ 28557 w 2954051"/>
              <a:gd name="T3" fmla="*/ 372567 h 956913"/>
              <a:gd name="T4" fmla="*/ 71389 w 2954051"/>
              <a:gd name="T5" fmla="*/ 386861 h 956913"/>
              <a:gd name="T6" fmla="*/ 128497 w 2954051"/>
              <a:gd name="T7" fmla="*/ 401159 h 956913"/>
              <a:gd name="T8" fmla="*/ 171334 w 2954051"/>
              <a:gd name="T9" fmla="*/ 486928 h 956913"/>
              <a:gd name="T10" fmla="*/ 228443 w 2954051"/>
              <a:gd name="T11" fmla="*/ 615584 h 956913"/>
              <a:gd name="T12" fmla="*/ 271275 w 2954051"/>
              <a:gd name="T13" fmla="*/ 629878 h 956913"/>
              <a:gd name="T14" fmla="*/ 456885 w 2954051"/>
              <a:gd name="T15" fmla="*/ 615584 h 956913"/>
              <a:gd name="T16" fmla="*/ 542555 w 2954051"/>
              <a:gd name="T17" fmla="*/ 558403 h 956913"/>
              <a:gd name="T18" fmla="*/ 585387 w 2954051"/>
              <a:gd name="T19" fmla="*/ 529814 h 956913"/>
              <a:gd name="T20" fmla="*/ 599663 w 2954051"/>
              <a:gd name="T21" fmla="*/ 486928 h 956913"/>
              <a:gd name="T22" fmla="*/ 642495 w 2954051"/>
              <a:gd name="T23" fmla="*/ 472635 h 956913"/>
              <a:gd name="T24" fmla="*/ 699608 w 2954051"/>
              <a:gd name="T25" fmla="*/ 444042 h 956913"/>
              <a:gd name="T26" fmla="*/ 770997 w 2954051"/>
              <a:gd name="T27" fmla="*/ 386861 h 956913"/>
              <a:gd name="T28" fmla="*/ 885218 w 2954051"/>
              <a:gd name="T29" fmla="*/ 358273 h 956913"/>
              <a:gd name="T30" fmla="*/ 1127939 w 2954051"/>
              <a:gd name="T31" fmla="*/ 401159 h 956913"/>
              <a:gd name="T32" fmla="*/ 1142217 w 2954051"/>
              <a:gd name="T33" fmla="*/ 458338 h 956913"/>
              <a:gd name="T34" fmla="*/ 1170772 w 2954051"/>
              <a:gd name="T35" fmla="*/ 501222 h 956913"/>
              <a:gd name="T36" fmla="*/ 1185050 w 2954051"/>
              <a:gd name="T37" fmla="*/ 544109 h 956913"/>
              <a:gd name="T38" fmla="*/ 1213604 w 2954051"/>
              <a:gd name="T39" fmla="*/ 586993 h 956913"/>
              <a:gd name="T40" fmla="*/ 1242161 w 2954051"/>
              <a:gd name="T41" fmla="*/ 758533 h 956913"/>
              <a:gd name="T42" fmla="*/ 1299271 w 2954051"/>
              <a:gd name="T43" fmla="*/ 887188 h 956913"/>
              <a:gd name="T44" fmla="*/ 1313550 w 2954051"/>
              <a:gd name="T45" fmla="*/ 930075 h 956913"/>
              <a:gd name="T46" fmla="*/ 1370660 w 2954051"/>
              <a:gd name="T47" fmla="*/ 944369 h 956913"/>
              <a:gd name="T48" fmla="*/ 1413492 w 2954051"/>
              <a:gd name="T49" fmla="*/ 958664 h 956913"/>
              <a:gd name="T50" fmla="*/ 1527713 w 2954051"/>
              <a:gd name="T51" fmla="*/ 944369 h 956913"/>
              <a:gd name="T52" fmla="*/ 1599102 w 2954051"/>
              <a:gd name="T53" fmla="*/ 858599 h 956913"/>
              <a:gd name="T54" fmla="*/ 1641934 w 2954051"/>
              <a:gd name="T55" fmla="*/ 844303 h 956913"/>
              <a:gd name="T56" fmla="*/ 1713323 w 2954051"/>
              <a:gd name="T57" fmla="*/ 758533 h 956913"/>
              <a:gd name="T58" fmla="*/ 1727602 w 2954051"/>
              <a:gd name="T59" fmla="*/ 687058 h 956913"/>
              <a:gd name="T60" fmla="*/ 1756159 w 2954051"/>
              <a:gd name="T61" fmla="*/ 601290 h 956913"/>
              <a:gd name="T62" fmla="*/ 1770434 w 2954051"/>
              <a:gd name="T63" fmla="*/ 544109 h 956913"/>
              <a:gd name="T64" fmla="*/ 1813269 w 2954051"/>
              <a:gd name="T65" fmla="*/ 401159 h 956913"/>
              <a:gd name="T66" fmla="*/ 1827545 w 2954051"/>
              <a:gd name="T67" fmla="*/ 272504 h 956913"/>
              <a:gd name="T68" fmla="*/ 1884656 w 2954051"/>
              <a:gd name="T69" fmla="*/ 158143 h 956913"/>
              <a:gd name="T70" fmla="*/ 1898933 w 2954051"/>
              <a:gd name="T71" fmla="*/ 115257 h 956913"/>
              <a:gd name="T72" fmla="*/ 1956044 w 2954051"/>
              <a:gd name="T73" fmla="*/ 29488 h 956913"/>
              <a:gd name="T74" fmla="*/ 2041711 w 2954051"/>
              <a:gd name="T75" fmla="*/ 895 h 956913"/>
              <a:gd name="T76" fmla="*/ 2127379 w 2954051"/>
              <a:gd name="T77" fmla="*/ 15194 h 956913"/>
              <a:gd name="T78" fmla="*/ 2227321 w 2954051"/>
              <a:gd name="T79" fmla="*/ 115257 h 956913"/>
              <a:gd name="T80" fmla="*/ 2284432 w 2954051"/>
              <a:gd name="T81" fmla="*/ 186731 h 956913"/>
              <a:gd name="T82" fmla="*/ 2341542 w 2954051"/>
              <a:gd name="T83" fmla="*/ 258206 h 956913"/>
              <a:gd name="T84" fmla="*/ 2427210 w 2954051"/>
              <a:gd name="T85" fmla="*/ 286799 h 956913"/>
              <a:gd name="T86" fmla="*/ 2470042 w 2954051"/>
              <a:gd name="T87" fmla="*/ 301093 h 956913"/>
              <a:gd name="T88" fmla="*/ 2669928 w 2954051"/>
              <a:gd name="T89" fmla="*/ 286799 h 956913"/>
              <a:gd name="T90" fmla="*/ 2755598 w 2954051"/>
              <a:gd name="T91" fmla="*/ 258206 h 956913"/>
              <a:gd name="T92" fmla="*/ 2841263 w 2954051"/>
              <a:gd name="T93" fmla="*/ 229618 h 956913"/>
              <a:gd name="T94" fmla="*/ 2884095 w 2954051"/>
              <a:gd name="T95" fmla="*/ 215324 h 956913"/>
              <a:gd name="T96" fmla="*/ 2955484 w 2954051"/>
              <a:gd name="T97" fmla="*/ 215324 h 9569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4051"/>
              <a:gd name="T148" fmla="*/ 0 h 956913"/>
              <a:gd name="T149" fmla="*/ 2954051 w 2954051"/>
              <a:gd name="T150" fmla="*/ 956913 h 9569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4051" h="956913">
                <a:moveTo>
                  <a:pt x="0" y="286274"/>
                </a:moveTo>
                <a:cubicBezTo>
                  <a:pt x="9514" y="314812"/>
                  <a:pt x="11056" y="347410"/>
                  <a:pt x="28542" y="371887"/>
                </a:cubicBezTo>
                <a:cubicBezTo>
                  <a:pt x="37286" y="384127"/>
                  <a:pt x="56890" y="382024"/>
                  <a:pt x="71354" y="386156"/>
                </a:cubicBezTo>
                <a:cubicBezTo>
                  <a:pt x="90213" y="391544"/>
                  <a:pt x="109409" y="395669"/>
                  <a:pt x="128437" y="400425"/>
                </a:cubicBezTo>
                <a:cubicBezTo>
                  <a:pt x="180483" y="556542"/>
                  <a:pt x="97478" y="320074"/>
                  <a:pt x="171249" y="486038"/>
                </a:cubicBezTo>
                <a:cubicBezTo>
                  <a:pt x="184483" y="515811"/>
                  <a:pt x="194922" y="587734"/>
                  <a:pt x="228333" y="614459"/>
                </a:cubicBezTo>
                <a:cubicBezTo>
                  <a:pt x="240080" y="623855"/>
                  <a:pt x="256874" y="623972"/>
                  <a:pt x="271145" y="628728"/>
                </a:cubicBezTo>
                <a:cubicBezTo>
                  <a:pt x="332985" y="623972"/>
                  <a:pt x="396684" y="630241"/>
                  <a:pt x="456665" y="614459"/>
                </a:cubicBezTo>
                <a:cubicBezTo>
                  <a:pt x="489837" y="605731"/>
                  <a:pt x="513748" y="576408"/>
                  <a:pt x="542290" y="557383"/>
                </a:cubicBezTo>
                <a:lnTo>
                  <a:pt x="585102" y="528845"/>
                </a:lnTo>
                <a:cubicBezTo>
                  <a:pt x="589859" y="514576"/>
                  <a:pt x="588737" y="496673"/>
                  <a:pt x="599373" y="486038"/>
                </a:cubicBezTo>
                <a:cubicBezTo>
                  <a:pt x="610010" y="475402"/>
                  <a:pt x="628359" y="477695"/>
                  <a:pt x="642185" y="471770"/>
                </a:cubicBezTo>
                <a:cubicBezTo>
                  <a:pt x="661738" y="463391"/>
                  <a:pt x="680240" y="452745"/>
                  <a:pt x="699268" y="443232"/>
                </a:cubicBezTo>
                <a:cubicBezTo>
                  <a:pt x="732828" y="392899"/>
                  <a:pt x="714458" y="401472"/>
                  <a:pt x="770622" y="386156"/>
                </a:cubicBezTo>
                <a:cubicBezTo>
                  <a:pt x="808466" y="375836"/>
                  <a:pt x="884788" y="357618"/>
                  <a:pt x="884788" y="357618"/>
                </a:cubicBezTo>
                <a:cubicBezTo>
                  <a:pt x="886974" y="357786"/>
                  <a:pt x="1084988" y="349548"/>
                  <a:pt x="1127391" y="400425"/>
                </a:cubicBezTo>
                <a:cubicBezTo>
                  <a:pt x="1139947" y="415490"/>
                  <a:pt x="1133936" y="439476"/>
                  <a:pt x="1141662" y="457501"/>
                </a:cubicBezTo>
                <a:cubicBezTo>
                  <a:pt x="1148418" y="473264"/>
                  <a:pt x="1160690" y="486038"/>
                  <a:pt x="1170204" y="500307"/>
                </a:cubicBezTo>
                <a:cubicBezTo>
                  <a:pt x="1174961" y="514576"/>
                  <a:pt x="1177748" y="529661"/>
                  <a:pt x="1184475" y="543114"/>
                </a:cubicBezTo>
                <a:cubicBezTo>
                  <a:pt x="1192145" y="558453"/>
                  <a:pt x="1208597" y="569350"/>
                  <a:pt x="1213016" y="585921"/>
                </a:cubicBezTo>
                <a:cubicBezTo>
                  <a:pt x="1227927" y="641830"/>
                  <a:pt x="1229004" y="700663"/>
                  <a:pt x="1241558" y="757148"/>
                </a:cubicBezTo>
                <a:cubicBezTo>
                  <a:pt x="1271011" y="889671"/>
                  <a:pt x="1255983" y="800264"/>
                  <a:pt x="1298641" y="885568"/>
                </a:cubicBezTo>
                <a:cubicBezTo>
                  <a:pt x="1305368" y="899021"/>
                  <a:pt x="1301166" y="918980"/>
                  <a:pt x="1312912" y="928375"/>
                </a:cubicBezTo>
                <a:cubicBezTo>
                  <a:pt x="1328228" y="940626"/>
                  <a:pt x="1351136" y="937256"/>
                  <a:pt x="1369995" y="942644"/>
                </a:cubicBezTo>
                <a:cubicBezTo>
                  <a:pt x="1384459" y="946776"/>
                  <a:pt x="1398536" y="952157"/>
                  <a:pt x="1412807" y="956913"/>
                </a:cubicBezTo>
                <a:cubicBezTo>
                  <a:pt x="1450862" y="952157"/>
                  <a:pt x="1489973" y="952734"/>
                  <a:pt x="1526973" y="942644"/>
                </a:cubicBezTo>
                <a:cubicBezTo>
                  <a:pt x="1594856" y="924133"/>
                  <a:pt x="1552975" y="902377"/>
                  <a:pt x="1598327" y="857030"/>
                </a:cubicBezTo>
                <a:cubicBezTo>
                  <a:pt x="1608964" y="846394"/>
                  <a:pt x="1626868" y="847517"/>
                  <a:pt x="1641139" y="842761"/>
                </a:cubicBezTo>
                <a:cubicBezTo>
                  <a:pt x="1663350" y="820553"/>
                  <a:pt x="1700571" y="788936"/>
                  <a:pt x="1712493" y="757148"/>
                </a:cubicBezTo>
                <a:cubicBezTo>
                  <a:pt x="1721010" y="734440"/>
                  <a:pt x="1720382" y="709201"/>
                  <a:pt x="1726764" y="685803"/>
                </a:cubicBezTo>
                <a:cubicBezTo>
                  <a:pt x="1734680" y="656781"/>
                  <a:pt x="1748010" y="629374"/>
                  <a:pt x="1755306" y="600190"/>
                </a:cubicBezTo>
                <a:cubicBezTo>
                  <a:pt x="1760063" y="581165"/>
                  <a:pt x="1763940" y="561898"/>
                  <a:pt x="1769576" y="543114"/>
                </a:cubicBezTo>
                <a:cubicBezTo>
                  <a:pt x="1821699" y="369393"/>
                  <a:pt x="1779492" y="531995"/>
                  <a:pt x="1812389" y="400425"/>
                </a:cubicBezTo>
                <a:cubicBezTo>
                  <a:pt x="1817146" y="357618"/>
                  <a:pt x="1814505" y="313325"/>
                  <a:pt x="1826659" y="272005"/>
                </a:cubicBezTo>
                <a:cubicBezTo>
                  <a:pt x="1838665" y="231191"/>
                  <a:pt x="1870289" y="198213"/>
                  <a:pt x="1883743" y="157853"/>
                </a:cubicBezTo>
                <a:cubicBezTo>
                  <a:pt x="1888500" y="143584"/>
                  <a:pt x="1890708" y="128195"/>
                  <a:pt x="1898013" y="115047"/>
                </a:cubicBezTo>
                <a:cubicBezTo>
                  <a:pt x="1914672" y="85065"/>
                  <a:pt x="1922556" y="40278"/>
                  <a:pt x="1955096" y="29433"/>
                </a:cubicBezTo>
                <a:lnTo>
                  <a:pt x="2040721" y="895"/>
                </a:lnTo>
                <a:cubicBezTo>
                  <a:pt x="2069263" y="5651"/>
                  <a:pt x="2101702" y="0"/>
                  <a:pt x="2126346" y="15164"/>
                </a:cubicBezTo>
                <a:cubicBezTo>
                  <a:pt x="2166450" y="39841"/>
                  <a:pt x="2226241" y="115047"/>
                  <a:pt x="2226241" y="115047"/>
                </a:cubicBezTo>
                <a:cubicBezTo>
                  <a:pt x="2262111" y="222639"/>
                  <a:pt x="2209553" y="94189"/>
                  <a:pt x="2283324" y="186391"/>
                </a:cubicBezTo>
                <a:cubicBezTo>
                  <a:pt x="2332418" y="247751"/>
                  <a:pt x="2251557" y="218252"/>
                  <a:pt x="2340407" y="257736"/>
                </a:cubicBezTo>
                <a:cubicBezTo>
                  <a:pt x="2367900" y="269953"/>
                  <a:pt x="2397490" y="276761"/>
                  <a:pt x="2426032" y="286274"/>
                </a:cubicBezTo>
                <a:lnTo>
                  <a:pt x="2468844" y="300543"/>
                </a:lnTo>
                <a:cubicBezTo>
                  <a:pt x="2535441" y="295787"/>
                  <a:pt x="2602607" y="296177"/>
                  <a:pt x="2668635" y="286274"/>
                </a:cubicBezTo>
                <a:cubicBezTo>
                  <a:pt x="2698387" y="281812"/>
                  <a:pt x="2725718" y="267249"/>
                  <a:pt x="2754260" y="257736"/>
                </a:cubicBezTo>
                <a:lnTo>
                  <a:pt x="2839885" y="229198"/>
                </a:lnTo>
                <a:cubicBezTo>
                  <a:pt x="2854156" y="224442"/>
                  <a:pt x="2867655" y="214929"/>
                  <a:pt x="2882697" y="214929"/>
                </a:cubicBezTo>
                <a:lnTo>
                  <a:pt x="2954051" y="214929"/>
                </a:lnTo>
              </a:path>
            </a:pathLst>
          </a:custGeom>
          <a:noFill/>
          <a:ln w="19050">
            <a:solidFill>
              <a:schemeClr val="tx1"/>
            </a:solidFill>
            <a:prstDash val="sysDash"/>
            <a:round/>
            <a:headEnd/>
            <a:tailEnd/>
          </a:ln>
        </p:spPr>
        <p:txBody>
          <a:bodyPr>
            <a:prstTxWarp prst="textNoShape">
              <a:avLst/>
            </a:prstTxWarp>
          </a:bodyPr>
          <a:lstStyle/>
          <a:p>
            <a:endParaRPr lang="en-US"/>
          </a:p>
        </p:txBody>
      </p:sp>
      <p:sp>
        <p:nvSpPr>
          <p:cNvPr id="96" name="TextBox 95"/>
          <p:cNvSpPr txBox="1"/>
          <p:nvPr/>
        </p:nvSpPr>
        <p:spPr>
          <a:xfrm>
            <a:off x="7848600" y="2209801"/>
            <a:ext cx="2913362" cy="3693319"/>
          </a:xfrm>
          <a:prstGeom prst="rect">
            <a:avLst/>
          </a:prstGeom>
          <a:noFill/>
        </p:spPr>
        <p:txBody>
          <a:bodyPr wrap="none" rtlCol="0">
            <a:spAutoFit/>
          </a:bodyPr>
          <a:lstStyle/>
          <a:p>
            <a:r>
              <a:rPr lang="en-US" dirty="0"/>
              <a:t>You my complain saying:</a:t>
            </a:r>
          </a:p>
          <a:p>
            <a:r>
              <a:rPr lang="en-US" dirty="0"/>
              <a:t>“But, the sequential run</a:t>
            </a:r>
          </a:p>
          <a:p>
            <a:r>
              <a:rPr lang="en-US" dirty="0"/>
              <a:t>Inches Past the Cutline !!”</a:t>
            </a:r>
          </a:p>
          <a:p>
            <a:endParaRPr lang="en-US" dirty="0"/>
          </a:p>
          <a:p>
            <a:r>
              <a:rPr lang="en-US" dirty="0"/>
              <a:t>But hey, you told me that </a:t>
            </a:r>
          </a:p>
          <a:p>
            <a:r>
              <a:rPr lang="en-US" dirty="0"/>
              <a:t>this is the ONLY race!</a:t>
            </a:r>
          </a:p>
          <a:p>
            <a:endParaRPr lang="en-US" dirty="0"/>
          </a:p>
          <a:p>
            <a:r>
              <a:rPr lang="en-US" dirty="0"/>
              <a:t>If there were some other </a:t>
            </a:r>
          </a:p>
          <a:p>
            <a:r>
              <a:rPr lang="en-US" dirty="0"/>
              <a:t>race encountered before,</a:t>
            </a:r>
          </a:p>
          <a:p>
            <a:r>
              <a:rPr lang="en-US" dirty="0"/>
              <a:t>then that will be caught.</a:t>
            </a:r>
          </a:p>
          <a:p>
            <a:endParaRPr lang="en-US" dirty="0"/>
          </a:p>
          <a:p>
            <a:r>
              <a:rPr lang="en-US" dirty="0"/>
              <a:t>… there is a “first race”</a:t>
            </a:r>
          </a:p>
          <a:p>
            <a:r>
              <a:rPr lang="en-US" dirty="0"/>
              <a:t>and that will be caught !</a:t>
            </a:r>
          </a:p>
        </p:txBody>
      </p:sp>
    </p:spTree>
    <p:extLst>
      <p:ext uri="{BB962C8B-B14F-4D97-AF65-F5344CB8AC3E}">
        <p14:creationId xmlns:p14="http://schemas.microsoft.com/office/powerpoint/2010/main" val="38549975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a:miter lim="800000"/>
            <a:headEnd/>
            <a:tailEnd/>
          </a:ln>
        </p:spPr>
        <p:txBody>
          <a:bodyPr/>
          <a:lstStyle/>
          <a:p>
            <a:fld id="{1512C154-414E-EC40-BAD0-64045955FB3F}" type="slidenum">
              <a:rPr lang="en-US"/>
              <a:pPr/>
              <a:t>92</a:t>
            </a:fld>
            <a:endParaRPr lang="en-US"/>
          </a:p>
        </p:txBody>
      </p:sp>
      <p:sp>
        <p:nvSpPr>
          <p:cNvPr id="23555" name="Title 1"/>
          <p:cNvSpPr>
            <a:spLocks noGrp="1"/>
          </p:cNvSpPr>
          <p:nvPr>
            <p:ph type="title" idx="4294967295"/>
          </p:nvPr>
        </p:nvSpPr>
        <p:spPr>
          <a:xfrm>
            <a:off x="1981200" y="76200"/>
            <a:ext cx="8229600" cy="1143000"/>
          </a:xfrm>
        </p:spPr>
        <p:txBody>
          <a:bodyPr>
            <a:normAutofit/>
          </a:bodyPr>
          <a:lstStyle/>
          <a:p>
            <a:r>
              <a:rPr lang="en-US" sz="2800" dirty="0" err="1"/>
              <a:t>Concolic</a:t>
            </a:r>
            <a:r>
              <a:rPr lang="en-US" sz="2800" dirty="0"/>
              <a:t> execution helps find witnesses to data races</a:t>
            </a:r>
          </a:p>
        </p:txBody>
      </p:sp>
      <p:sp>
        <p:nvSpPr>
          <p:cNvPr id="23556"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C3E7EE43-38BB-C443-B8B1-4B2DB50844D9}" type="slidenum">
              <a:rPr lang="en-US" sz="1200">
                <a:solidFill>
                  <a:srgbClr val="898989"/>
                </a:solidFill>
              </a:rPr>
              <a:pPr algn="r"/>
              <a:t>92</a:t>
            </a:fld>
            <a:endParaRPr lang="en-US" sz="1200">
              <a:solidFill>
                <a:srgbClr val="898989"/>
              </a:solidFill>
            </a:endParaRPr>
          </a:p>
        </p:txBody>
      </p:sp>
      <p:sp>
        <p:nvSpPr>
          <p:cNvPr id="23557"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3558" name="TextBox 5"/>
          <p:cNvSpPr txBox="1">
            <a:spLocks noChangeArrowheads="1"/>
          </p:cNvSpPr>
          <p:nvPr/>
        </p:nvSpPr>
        <p:spPr bwMode="auto">
          <a:xfrm>
            <a:off x="4572001" y="5791201"/>
            <a:ext cx="5070619" cy="584775"/>
          </a:xfrm>
          <a:prstGeom prst="rect">
            <a:avLst/>
          </a:prstGeom>
          <a:noFill/>
          <a:ln w="9525">
            <a:noFill/>
            <a:miter lim="800000"/>
            <a:headEnd/>
            <a:tailEnd/>
          </a:ln>
        </p:spPr>
        <p:txBody>
          <a:bodyPr wrap="none">
            <a:prstTxWarp prst="textNoShape">
              <a:avLst/>
            </a:prstTxWarp>
            <a:spAutoFit/>
          </a:bodyPr>
          <a:lstStyle/>
          <a:p>
            <a:r>
              <a:rPr lang="en-US" sz="3200"/>
              <a:t>“GKLEE: Is there a Race ?”</a:t>
            </a:r>
          </a:p>
        </p:txBody>
      </p:sp>
      <p:cxnSp>
        <p:nvCxnSpPr>
          <p:cNvPr id="23559" name="Shape 7"/>
          <p:cNvCxnSpPr>
            <a:cxnSpLocks noChangeShapeType="1"/>
            <a:stCxn id="23558" idx="1"/>
          </p:cNvCxnSpPr>
          <p:nvPr/>
        </p:nvCxnSpPr>
        <p:spPr bwMode="auto">
          <a:xfrm rot="10800000">
            <a:off x="4191000" y="5410200"/>
            <a:ext cx="381000" cy="673388"/>
          </a:xfrm>
          <a:prstGeom prst="curvedConnector2">
            <a:avLst/>
          </a:prstGeom>
          <a:noFill/>
          <a:ln w="9525">
            <a:solidFill>
              <a:schemeClr val="tx1"/>
            </a:solidFill>
            <a:round/>
            <a:headEnd/>
            <a:tailEnd type="arrow" w="med" len="med"/>
          </a:ln>
        </p:spPr>
      </p:cxnSp>
    </p:spTree>
    <p:extLst>
      <p:ext uri="{BB962C8B-B14F-4D97-AF65-F5344CB8AC3E}">
        <p14:creationId xmlns:p14="http://schemas.microsoft.com/office/powerpoint/2010/main" val="1131768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a:ln>
            <a:miter lim="800000"/>
            <a:headEnd/>
            <a:tailEnd/>
          </a:ln>
        </p:spPr>
        <p:txBody>
          <a:bodyPr/>
          <a:lstStyle/>
          <a:p>
            <a:fld id="{DF74A018-A335-694A-A5CE-AB54E9D52DAF}" type="slidenum">
              <a:rPr lang="en-US"/>
              <a:pPr/>
              <a:t>93</a:t>
            </a:fld>
            <a:endParaRPr lang="en-US"/>
          </a:p>
        </p:txBody>
      </p:sp>
      <p:sp>
        <p:nvSpPr>
          <p:cNvPr id="24580" name="Slide Number Placeholder 2"/>
          <p:cNvSpPr txBox="1">
            <a:spLocks noGrp="1" noChangeArrowheads="1"/>
          </p:cNvSpPr>
          <p:nvPr/>
        </p:nvSpPr>
        <p:spPr bwMode="auto">
          <a:xfrm>
            <a:off x="8077200" y="6356351"/>
            <a:ext cx="2133600" cy="365125"/>
          </a:xfrm>
          <a:prstGeom prst="rect">
            <a:avLst/>
          </a:prstGeom>
          <a:noFill/>
          <a:ln w="9525">
            <a:noFill/>
            <a:miter lim="800000"/>
            <a:headEnd/>
            <a:tailEnd/>
          </a:ln>
        </p:spPr>
        <p:txBody>
          <a:bodyPr anchor="ctr">
            <a:prstTxWarp prst="textNoShape">
              <a:avLst/>
            </a:prstTxWarp>
          </a:bodyPr>
          <a:lstStyle/>
          <a:p>
            <a:pPr algn="r"/>
            <a:fld id="{E75EFDE7-B8E3-FD4B-A226-7FE31289C2A4}" type="slidenum">
              <a:rPr lang="en-US" sz="1200">
                <a:solidFill>
                  <a:srgbClr val="898989"/>
                </a:solidFill>
              </a:rPr>
              <a:pPr algn="r"/>
              <a:t>93</a:t>
            </a:fld>
            <a:endParaRPr lang="en-US" sz="1200">
              <a:solidFill>
                <a:srgbClr val="898989"/>
              </a:solidFill>
            </a:endParaRPr>
          </a:p>
        </p:txBody>
      </p:sp>
      <p:sp>
        <p:nvSpPr>
          <p:cNvPr id="24581" name="Rectangle 1"/>
          <p:cNvSpPr>
            <a:spLocks noChangeArrowheads="1"/>
          </p:cNvSpPr>
          <p:nvPr/>
        </p:nvSpPr>
        <p:spPr bwMode="auto">
          <a:xfrm>
            <a:off x="1905000" y="1066800"/>
            <a:ext cx="8458200" cy="4616648"/>
          </a:xfrm>
          <a:prstGeom prst="rect">
            <a:avLst/>
          </a:prstGeom>
          <a:noFill/>
          <a:ln w="9525">
            <a:noFill/>
            <a:miter lim="800000"/>
            <a:headEnd/>
            <a:tailEnd/>
          </a:ln>
        </p:spPr>
        <p:txBody>
          <a:bodyPr>
            <a:prstTxWarp prst="textNoShape">
              <a:avLst/>
            </a:prstTxWarp>
            <a:spAutoFit/>
          </a:bodyPr>
          <a:lstStyle/>
          <a:p>
            <a:r>
              <a:rPr lang="en-US"/>
              <a:t>__global__ void histogram64Kernel(unsigned *d_Result, unsigned *d_Data, int dataN) {</a:t>
            </a:r>
          </a:p>
          <a:p>
            <a:r>
              <a:rPr lang="en-US"/>
              <a:t>  const int </a:t>
            </a:r>
            <a:r>
              <a:rPr lang="en-US">
                <a:solidFill>
                  <a:srgbClr val="FF0000"/>
                </a:solidFill>
              </a:rPr>
              <a:t>threadPos = ((threadIdx.x &amp; (~63)) &gt;&gt; 0) </a:t>
            </a:r>
          </a:p>
          <a:p>
            <a:r>
              <a:rPr lang="en-US">
                <a:solidFill>
                  <a:srgbClr val="FF0000"/>
                </a:solidFill>
              </a:rPr>
              <a:t>                                     | ((threadIdx.x &amp; 15) &lt;&lt; 2) </a:t>
            </a:r>
          </a:p>
          <a:p>
            <a:r>
              <a:rPr lang="en-US">
                <a:solidFill>
                  <a:srgbClr val="FF0000"/>
                </a:solidFill>
              </a:rPr>
              <a:t>                                     | ((threadIdx.x &amp; 48) &gt;&gt; 4); </a:t>
            </a:r>
          </a:p>
          <a:p>
            <a:r>
              <a:rPr lang="en-US"/>
              <a:t>  ...</a:t>
            </a:r>
          </a:p>
          <a:p>
            <a:r>
              <a:rPr lang="en-US"/>
              <a:t>  __syncthreads();</a:t>
            </a:r>
          </a:p>
          <a:p>
            <a:r>
              <a:rPr lang="en-US"/>
              <a:t>  for (</a:t>
            </a:r>
            <a:r>
              <a:rPr lang="en-US">
                <a:solidFill>
                  <a:srgbClr val="8000FF"/>
                </a:solidFill>
              </a:rPr>
              <a:t>int pos = IMUL(blockIdx.x, blockDim.x) + threadIdx.x; pos &lt; dataN; </a:t>
            </a:r>
          </a:p>
          <a:p>
            <a:r>
              <a:rPr lang="en-US">
                <a:solidFill>
                  <a:srgbClr val="8000FF"/>
                </a:solidFill>
              </a:rPr>
              <a:t>          pos += IMUL(blockDim.x, gridDim.x))</a:t>
            </a:r>
            <a:r>
              <a:rPr lang="en-US"/>
              <a:t>  {</a:t>
            </a:r>
          </a:p>
          <a:p>
            <a:r>
              <a:rPr lang="en-US"/>
              <a:t>    unsigned </a:t>
            </a:r>
            <a:r>
              <a:rPr lang="en-US">
                <a:solidFill>
                  <a:srgbClr val="8000FF"/>
                </a:solidFill>
              </a:rPr>
              <a:t>data4 = d_Data[pos];</a:t>
            </a:r>
            <a:r>
              <a:rPr lang="en-US"/>
              <a:t> </a:t>
            </a:r>
          </a:p>
          <a:p>
            <a:r>
              <a:rPr lang="en-US"/>
              <a:t>    ...</a:t>
            </a:r>
          </a:p>
          <a:p>
            <a:r>
              <a:rPr lang="en-US"/>
              <a:t>    addData64(s_Hist, </a:t>
            </a:r>
            <a:r>
              <a:rPr lang="en-US">
                <a:solidFill>
                  <a:srgbClr val="FF0000"/>
                </a:solidFill>
              </a:rPr>
              <a:t>threadPos</a:t>
            </a:r>
            <a:r>
              <a:rPr lang="en-US"/>
              <a:t>, </a:t>
            </a:r>
            <a:r>
              <a:rPr lang="en-US">
                <a:solidFill>
                  <a:srgbClr val="8000FF"/>
                </a:solidFill>
              </a:rPr>
              <a:t>(data4 &gt;&gt; 26) &amp; 0x3FU);</a:t>
            </a:r>
            <a:r>
              <a:rPr lang="en-US"/>
              <a:t> }</a:t>
            </a:r>
          </a:p>
          <a:p>
            <a:r>
              <a:rPr lang="en-US"/>
              <a:t>    __syncthreads(); ...</a:t>
            </a:r>
          </a:p>
          <a:p>
            <a:r>
              <a:rPr lang="en-US"/>
              <a:t>}</a:t>
            </a:r>
          </a:p>
          <a:p>
            <a:r>
              <a:rPr lang="en-US"/>
              <a:t>inline void addData64(unsigned char *s_Hist, </a:t>
            </a:r>
            <a:r>
              <a:rPr lang="en-US">
                <a:solidFill>
                  <a:srgbClr val="FF0000"/>
                </a:solidFill>
              </a:rPr>
              <a:t>int threadPos</a:t>
            </a:r>
            <a:r>
              <a:rPr lang="en-US"/>
              <a:t>, </a:t>
            </a:r>
            <a:r>
              <a:rPr lang="en-US">
                <a:solidFill>
                  <a:srgbClr val="8000FF"/>
                </a:solidFill>
              </a:rPr>
              <a:t>unsigned int data</a:t>
            </a:r>
            <a:r>
              <a:rPr lang="en-US"/>
              <a:t>)</a:t>
            </a:r>
          </a:p>
          <a:p>
            <a:r>
              <a:rPr lang="en-US" sz="2400"/>
              <a:t>{  s_Hist[ </a:t>
            </a:r>
            <a:r>
              <a:rPr lang="en-US" sz="2400">
                <a:solidFill>
                  <a:srgbClr val="FF0000"/>
                </a:solidFill>
              </a:rPr>
              <a:t>threadPos</a:t>
            </a:r>
            <a:r>
              <a:rPr lang="en-US" sz="2400"/>
              <a:t> + </a:t>
            </a:r>
            <a:r>
              <a:rPr lang="en-US" sz="2400">
                <a:solidFill>
                  <a:srgbClr val="8000FF"/>
                </a:solidFill>
              </a:rPr>
              <a:t>IMUL(data, THREAD_N) </a:t>
            </a:r>
            <a:r>
              <a:rPr lang="en-US" sz="2400"/>
              <a:t>]++; }</a:t>
            </a:r>
          </a:p>
        </p:txBody>
      </p:sp>
      <p:sp>
        <p:nvSpPr>
          <p:cNvPr id="24582" name="Text Box 8"/>
          <p:cNvSpPr txBox="1">
            <a:spLocks noChangeArrowheads="1"/>
          </p:cNvSpPr>
          <p:nvPr/>
        </p:nvSpPr>
        <p:spPr bwMode="auto">
          <a:xfrm>
            <a:off x="4114800" y="5562601"/>
            <a:ext cx="5715000" cy="1169551"/>
          </a:xfrm>
          <a:prstGeom prst="rect">
            <a:avLst/>
          </a:prstGeom>
          <a:noFill/>
          <a:ln w="9525">
            <a:noFill/>
            <a:miter lim="800000"/>
            <a:headEnd/>
            <a:tailEnd/>
          </a:ln>
        </p:spPr>
        <p:txBody>
          <a:bodyPr>
            <a:prstTxWarp prst="textNoShape">
              <a:avLst/>
            </a:prstTxWarp>
            <a:spAutoFit/>
          </a:bodyPr>
          <a:lstStyle/>
          <a:p>
            <a:pPr>
              <a:spcBef>
                <a:spcPct val="50000"/>
              </a:spcBef>
            </a:pPr>
            <a:r>
              <a:rPr lang="en-US" sz="2000">
                <a:solidFill>
                  <a:srgbClr val="FF0080"/>
                </a:solidFill>
              </a:rPr>
              <a:t>Threads 5 and and 13  have a  WW race </a:t>
            </a:r>
          </a:p>
          <a:p>
            <a:pPr>
              <a:spcBef>
                <a:spcPct val="50000"/>
              </a:spcBef>
            </a:pPr>
            <a:r>
              <a:rPr lang="en-US" sz="2000">
                <a:solidFill>
                  <a:srgbClr val="FF0080"/>
                </a:solidFill>
              </a:rPr>
              <a:t>when </a:t>
            </a:r>
            <a:r>
              <a:rPr lang="en-US" sz="2000">
                <a:solidFill>
                  <a:srgbClr val="8000FF"/>
                </a:solidFill>
              </a:rPr>
              <a:t>d_Data[5] = 0x04040404 </a:t>
            </a:r>
            <a:r>
              <a:rPr lang="en-US">
                <a:solidFill>
                  <a:srgbClr val="FF0080"/>
                </a:solidFill>
              </a:rPr>
              <a:t>and </a:t>
            </a:r>
            <a:r>
              <a:rPr lang="en-US" sz="2000">
                <a:solidFill>
                  <a:srgbClr val="8000FF"/>
                </a:solidFill>
              </a:rPr>
              <a:t>d_Data[13] = 0</a:t>
            </a:r>
            <a:r>
              <a:rPr lang="en-US">
                <a:solidFill>
                  <a:srgbClr val="FF0080"/>
                </a:solidFill>
              </a:rPr>
              <a:t>. </a:t>
            </a:r>
          </a:p>
        </p:txBody>
      </p:sp>
      <p:sp>
        <p:nvSpPr>
          <p:cNvPr id="24583" name="TextBox 7"/>
          <p:cNvSpPr txBox="1">
            <a:spLocks noChangeArrowheads="1"/>
          </p:cNvSpPr>
          <p:nvPr/>
        </p:nvSpPr>
        <p:spPr bwMode="auto">
          <a:xfrm>
            <a:off x="1752601" y="6019801"/>
            <a:ext cx="1630575" cy="646331"/>
          </a:xfrm>
          <a:prstGeom prst="rect">
            <a:avLst/>
          </a:prstGeom>
          <a:noFill/>
          <a:ln w="9525">
            <a:noFill/>
            <a:miter lim="800000"/>
            <a:headEnd/>
            <a:tailEnd/>
          </a:ln>
        </p:spPr>
        <p:txBody>
          <a:bodyPr wrap="none">
            <a:prstTxWarp prst="textNoShape">
              <a:avLst/>
            </a:prstTxWarp>
            <a:spAutoFit/>
          </a:bodyPr>
          <a:lstStyle/>
          <a:p>
            <a:r>
              <a:rPr lang="en-US" sz="3600"/>
              <a:t>GKLEE </a:t>
            </a:r>
          </a:p>
        </p:txBody>
      </p:sp>
      <p:sp>
        <p:nvSpPr>
          <p:cNvPr id="24584" name="Oval Callout 8"/>
          <p:cNvSpPr>
            <a:spLocks noChangeArrowheads="1"/>
          </p:cNvSpPr>
          <p:nvPr/>
        </p:nvSpPr>
        <p:spPr bwMode="auto">
          <a:xfrm>
            <a:off x="3657600" y="5334000"/>
            <a:ext cx="6781800" cy="1295400"/>
          </a:xfrm>
          <a:prstGeom prst="wedgeEllipseCallout">
            <a:avLst>
              <a:gd name="adj1" fmla="val -58329"/>
              <a:gd name="adj2" fmla="val 36907"/>
            </a:avLst>
          </a:prstGeom>
          <a:noFill/>
          <a:ln w="9525">
            <a:solidFill>
              <a:srgbClr val="008000"/>
            </a:solidFill>
            <a:round/>
            <a:headEnd/>
            <a:tailEnd/>
          </a:ln>
        </p:spPr>
        <p:txBody>
          <a:bodyPr>
            <a:prstTxWarp prst="textNoShape">
              <a:avLst/>
            </a:prstTxWarp>
          </a:bodyPr>
          <a:lstStyle/>
          <a:p>
            <a:endParaRPr lang="en-US"/>
          </a:p>
        </p:txBody>
      </p:sp>
      <p:sp>
        <p:nvSpPr>
          <p:cNvPr id="9"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ctr">
              <a:spcBef>
                <a:spcPct val="0"/>
              </a:spcBef>
              <a:defRPr/>
            </a:pPr>
            <a:r>
              <a:rPr lang="en-US" sz="2800">
                <a:latin typeface="+mj-lt"/>
                <a:ea typeface="+mj-ea"/>
                <a:cs typeface="+mj-cs"/>
              </a:rPr>
              <a:t>Concolic execution helps find witnesses to data races</a:t>
            </a:r>
            <a:endParaRPr lang="en-US" sz="2800" dirty="0">
              <a:latin typeface="+mj-lt"/>
              <a:ea typeface="+mj-ea"/>
              <a:cs typeface="+mj-cs"/>
            </a:endParaRPr>
          </a:p>
        </p:txBody>
      </p:sp>
    </p:spTree>
    <p:extLst>
      <p:ext uri="{BB962C8B-B14F-4D97-AF65-F5344CB8AC3E}">
        <p14:creationId xmlns:p14="http://schemas.microsoft.com/office/powerpoint/2010/main" val="4138081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83735-36B1-1B4B-89A1-ED23BEBDA47B}"/>
              </a:ext>
            </a:extLst>
          </p:cNvPr>
          <p:cNvSpPr txBox="1"/>
          <p:nvPr/>
        </p:nvSpPr>
        <p:spPr>
          <a:xfrm>
            <a:off x="3088606" y="2080591"/>
            <a:ext cx="6014788" cy="2031325"/>
          </a:xfrm>
          <a:prstGeom prst="rect">
            <a:avLst/>
          </a:prstGeom>
          <a:noFill/>
        </p:spPr>
        <p:txBody>
          <a:bodyPr wrap="none" rtlCol="0">
            <a:spAutoFit/>
          </a:bodyPr>
          <a:lstStyle/>
          <a:p>
            <a:r>
              <a:rPr lang="en-US" dirty="0"/>
              <a:t>Summary</a:t>
            </a:r>
          </a:p>
          <a:p>
            <a:endParaRPr lang="en-US" dirty="0"/>
          </a:p>
          <a:p>
            <a:r>
              <a:rPr lang="en-US" dirty="0"/>
              <a:t>This is a huge field now – symbolic execution </a:t>
            </a:r>
          </a:p>
          <a:p>
            <a:endParaRPr lang="en-US" dirty="0"/>
          </a:p>
          <a:p>
            <a:r>
              <a:rPr lang="en-US" dirty="0"/>
              <a:t>You get to study this in projects</a:t>
            </a:r>
          </a:p>
          <a:p>
            <a:endParaRPr lang="en-US" dirty="0"/>
          </a:p>
          <a:p>
            <a:r>
              <a:rPr lang="en-US" dirty="0"/>
              <a:t>Even the MSR python </a:t>
            </a:r>
            <a:r>
              <a:rPr lang="en-US" dirty="0" err="1"/>
              <a:t>Dyn</a:t>
            </a:r>
            <a:r>
              <a:rPr lang="en-US" dirty="0"/>
              <a:t> </a:t>
            </a:r>
            <a:r>
              <a:rPr lang="en-US" dirty="0" err="1"/>
              <a:t>Symb</a:t>
            </a:r>
            <a:r>
              <a:rPr lang="en-US" dirty="0"/>
              <a:t> Executor – good project!</a:t>
            </a:r>
          </a:p>
        </p:txBody>
      </p:sp>
    </p:spTree>
    <p:extLst>
      <p:ext uri="{BB962C8B-B14F-4D97-AF65-F5344CB8AC3E}">
        <p14:creationId xmlns:p14="http://schemas.microsoft.com/office/powerpoint/2010/main" val="613882161"/>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14881</TotalTime>
  <Words>5761</Words>
  <Application>Microsoft Macintosh PowerPoint</Application>
  <PresentationFormat>Widescreen</PresentationFormat>
  <Paragraphs>793</Paragraphs>
  <Slides>94</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Lucida Console</vt:lpstr>
      <vt:lpstr>Trebuchet MS</vt:lpstr>
      <vt:lpstr>Office Theme</vt:lpstr>
      <vt:lpstr>CS 5/6110, Software Correctness Analysis, Spring 2022</vt:lpstr>
      <vt:lpstr>Lecture 14 : First-Order Logic aka predicate logic</vt:lpstr>
      <vt:lpstr>An example of FOL (“classical”)</vt:lpstr>
      <vt:lpstr>An example of FOL (“classical”)</vt:lpstr>
      <vt:lpstr>An example of FOL (“classical”)</vt:lpstr>
      <vt:lpstr>An example of FOL (“classical”)</vt:lpstr>
      <vt:lpstr>An example of FOL (“classical”)</vt:lpstr>
      <vt:lpstr>An example of FOL (“classical”)</vt:lpstr>
      <vt:lpstr>Example of FOL (“classical”): Proof by contra</vt:lpstr>
      <vt:lpstr>Example of FOL (“classical”): Proof by contra</vt:lpstr>
      <vt:lpstr>Example of FOL (“classical”): Proof by contra</vt:lpstr>
      <vt:lpstr>Example of FOL (“classical”): Proof by contra</vt:lpstr>
      <vt:lpstr>Example of FOL (“classical”): Proof by contra</vt:lpstr>
      <vt:lpstr>Lecture 14 : First-Order Logic aka predicate logic : Basics</vt:lpstr>
      <vt:lpstr>Encoding the “doctor/quack theorem” in Alloy</vt:lpstr>
      <vt:lpstr>Encoding the “doctor/quack theorem” in Alloy</vt:lpstr>
      <vt:lpstr>Alloy doctors/quacks encoding</vt:lpstr>
      <vt:lpstr>Alloy doctors/quacks encoding</vt:lpstr>
      <vt:lpstr>Alloy doctors/quacks encoding</vt:lpstr>
      <vt:lpstr>Alloy doctors/quacks encoding</vt:lpstr>
      <vt:lpstr>Alloy doctors/quacks encoding</vt:lpstr>
      <vt:lpstr>Alloy doctors/quacks encoding</vt:lpstr>
      <vt:lpstr>Alloy checks asserts for validity by negating them  and checking whether they are sat or not If Sat then … ? If Unsat then … ?  Remember that any Boolean formula is * Valid * A contradiction (its negation is valid) * Neither – it and its negation are satisfiable</vt:lpstr>
      <vt:lpstr>Alloy checks asserts for validity by negating them  and checking whether they are sat or not If Sat then the original assertion is invalid If Unsat then the original assertion is valid Just to be thorough, we will (later) do this: * Write an assertion Assn * Write negAssn = !Assn * We will check both * If Assn’s “check” says “no counterexample, “Assn may be valid”, then ensure that !Assn is satisfiable (there is a counterexample for it)  BUT if both Assn and !Assn generate counterexamples, then they are merely satisfiable but not valid AND also not contradictions !!</vt:lpstr>
      <vt:lpstr>Alloy doctors/quacks encoding</vt:lpstr>
      <vt:lpstr>Alloy doctors/quacks encoding</vt:lpstr>
      <vt:lpstr>Excerpts from Bradley and Manna</vt:lpstr>
      <vt:lpstr>Excerpts from Bradley and Manna</vt:lpstr>
      <vt:lpstr>Excerpts from Bradley and Manna</vt:lpstr>
      <vt:lpstr>Excerpts from Bradley and Manna</vt:lpstr>
      <vt:lpstr>Excerpts from Bradley and Manna</vt:lpstr>
      <vt:lpstr>Excerpts from Bradley and Manna</vt:lpstr>
      <vt:lpstr>Excerpts from Bradley and Manna</vt:lpstr>
      <vt:lpstr>PowerPoint Presentation</vt:lpstr>
      <vt:lpstr>PowerPoint Presentation</vt:lpstr>
      <vt:lpstr>Why can’t we crank through all inputs/states?</vt:lpstr>
      <vt:lpstr>The main technology!</vt:lpstr>
      <vt:lpstr>Demo-1 : a hard-to-test program under conventional testing and then KLEE</vt:lpstr>
      <vt:lpstr>Demo-1 : a hard-to-test program under conventional testing and then KLEE</vt:lpstr>
      <vt:lpstr>Enter  KLEE !!</vt:lpstr>
      <vt:lpstr>Enter  KLEE !!</vt:lpstr>
      <vt:lpstr>Demo-2 Binary Search  Looks OK?  Ship it?!</vt:lpstr>
      <vt:lpstr>Demo-2 Binary Search  Looks OK?  Ship it?!</vt:lpstr>
      <vt:lpstr>Demo-2 Binary Search  Looks OK?  Ship it?!</vt:lpstr>
      <vt:lpstr>Demo-2 Binary Search Looks OK. Closer to shipping.   What was achieved? * tests that cover every path  * default C-level checks such as array out of bounds, null de reference  i.e. FEWER BUGS  </vt:lpstr>
      <vt:lpstr>What does KLEE do? (Cadar’s slides)</vt:lpstr>
      <vt:lpstr>How does KLEE work? (Cadar’s slides)</vt:lpstr>
      <vt:lpstr>How does KLEE work? (Cadar’s slides)</vt:lpstr>
      <vt:lpstr>Engineering KLEE to be efficient (Cadar)</vt:lpstr>
      <vt:lpstr>How good is KLEE (Dr. Peng Li’s slides)</vt:lpstr>
      <vt:lpstr>How good is KLEE (Dr. Peng Li’s slides)</vt:lpstr>
      <vt:lpstr>How good is KLEE (Dr. Peng Li’s slides)</vt:lpstr>
      <vt:lpstr>How good is KLEE (Dr. Peng Li’s slides)</vt:lpstr>
      <vt:lpstr>How good is KLEE (Dr. Peng Li’s slides)</vt:lpstr>
      <vt:lpstr>How good is KLEE (Dr. Peng Li’s slides)</vt:lpstr>
      <vt:lpstr>Dr. Guodong Li’s and Dr. Peng Li’s FANTASTIC work on GKLEE follows  See  also Guodong’s work on PUG on the FSE 2010 publication site!   It was followed by GPUVerify, another fantastic verifier from Alastair Donaldson’s groups at Imperial College, London</vt:lpstr>
      <vt:lpstr>PowerPoint Presentation</vt:lpstr>
      <vt:lpstr>Correctness is central to Energy-Efficient Computing</vt:lpstr>
      <vt:lpstr>Emerging Heterogeneous Parallel Systems, and Role of Formal Methods in them</vt:lpstr>
      <vt:lpstr>Why conventional testing is inadequate</vt:lpstr>
      <vt:lpstr>GPU-based Computing</vt:lpstr>
      <vt:lpstr>GKLEE (see PPoPP 2012)</vt:lpstr>
      <vt:lpstr>Our Formal Verification of CUDA builds on top of Sequential Program Verification by KLEE [OSDI ‘08] </vt:lpstr>
      <vt:lpstr>Concurrency errors</vt:lpstr>
      <vt:lpstr>Example: Increment Array Elements</vt:lpstr>
      <vt:lpstr>Data Races in GPU Programs</vt:lpstr>
      <vt:lpstr>Illustration of Race</vt:lpstr>
      <vt:lpstr>Porting Race:  A Race-type Identified by us</vt:lpstr>
      <vt:lpstr>Example of Porting Race</vt:lpstr>
      <vt:lpstr>CUDA-based GPU Programming Basics</vt:lpstr>
      <vt:lpstr>Conventional GPU Debuggers are Inadequate</vt:lpstr>
      <vt:lpstr>Some of the GPU Program Bugs</vt:lpstr>
      <vt:lpstr>Why are Data Races Highly Problematic?</vt:lpstr>
      <vt:lpstr>Synchronization Primitives in CUDA</vt:lpstr>
      <vt:lpstr>Synchronization Primitives in CUDA</vt:lpstr>
      <vt:lpstr>Synchronization Primitives in CUDA</vt:lpstr>
      <vt:lpstr>Deadlocks caused by misused __syncthreads()</vt:lpstr>
      <vt:lpstr>Illustration of “Deadlock” (conceptual deadlock; behavior is really undefined)</vt:lpstr>
      <vt:lpstr>Warp Divergence</vt:lpstr>
      <vt:lpstr>Memory-bank Conflicts</vt:lpstr>
      <vt:lpstr>Non-coalesced Memory Fetches</vt:lpstr>
      <vt:lpstr>Two approaches to modeling</vt:lpstr>
      <vt:lpstr>How bad is the interleaving problem?</vt:lpstr>
      <vt:lpstr>Avoiding Interleaving Explosion</vt:lpstr>
      <vt:lpstr>Solution to the interleaving problem: Find representative interleavings</vt:lpstr>
      <vt:lpstr>Solution to the interleaving problem: Find representative interleavings</vt:lpstr>
      <vt:lpstr>Solution to the interleaving problem: Find representative interleavings</vt:lpstr>
      <vt:lpstr>GKLEE Avoids Examining Exp. Schedules !!</vt:lpstr>
      <vt:lpstr>GKLEE Avoids Examining Exp. Schedules !!</vt:lpstr>
      <vt:lpstr>Why does a sequential run suffice?</vt:lpstr>
      <vt:lpstr>So this sequential run is equivalent too.</vt:lpstr>
      <vt:lpstr>Concolic execution helps find witnesses to data races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rrr</dc:title>
  <dc:creator>Ganesh Gopalakrishnan</dc:creator>
  <cp:lastModifiedBy>Ganesh Gopalakrishnan</cp:lastModifiedBy>
  <cp:revision>615</cp:revision>
  <cp:lastPrinted>2020-01-02T17:56:37Z</cp:lastPrinted>
  <dcterms:created xsi:type="dcterms:W3CDTF">2017-08-23T19:27:01Z</dcterms:created>
  <dcterms:modified xsi:type="dcterms:W3CDTF">2022-02-24T18:25:52Z</dcterms:modified>
</cp:coreProperties>
</file>